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77" r:id="rId3"/>
    <p:sldId id="278" r:id="rId4"/>
    <p:sldId id="279" r:id="rId5"/>
    <p:sldId id="280" r:id="rId6"/>
    <p:sldId id="281" r:id="rId7"/>
    <p:sldId id="319" r:id="rId8"/>
    <p:sldId id="297" r:id="rId9"/>
    <p:sldId id="294" r:id="rId10"/>
    <p:sldId id="290" r:id="rId11"/>
    <p:sldId id="293" r:id="rId12"/>
    <p:sldId id="292" r:id="rId13"/>
    <p:sldId id="260" r:id="rId14"/>
    <p:sldId id="264" r:id="rId15"/>
    <p:sldId id="286" r:id="rId16"/>
    <p:sldId id="287" r:id="rId17"/>
    <p:sldId id="288" r:id="rId18"/>
    <p:sldId id="289" r:id="rId19"/>
    <p:sldId id="265" r:id="rId20"/>
    <p:sldId id="313" r:id="rId21"/>
    <p:sldId id="302" r:id="rId22"/>
    <p:sldId id="303" r:id="rId23"/>
    <p:sldId id="283" r:id="rId24"/>
    <p:sldId id="261" r:id="rId25"/>
    <p:sldId id="262" r:id="rId26"/>
    <p:sldId id="315" r:id="rId27"/>
    <p:sldId id="317" r:id="rId28"/>
    <p:sldId id="266" r:id="rId29"/>
    <p:sldId id="269" r:id="rId30"/>
    <p:sldId id="270" r:id="rId31"/>
    <p:sldId id="275" r:id="rId32"/>
    <p:sldId id="257" r:id="rId33"/>
    <p:sldId id="29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8" autoAdjust="0"/>
  </p:normalViewPr>
  <p:slideViewPr>
    <p:cSldViewPr>
      <p:cViewPr varScale="1">
        <p:scale>
          <a:sx n="105" d="100"/>
          <a:sy n="105" d="100"/>
        </p:scale>
        <p:origin x="78"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1"/>
            <a:ext cx="3037627" cy="464980"/>
          </a:xfrm>
          <a:prstGeom prst="rect">
            <a:avLst/>
          </a:prstGeom>
        </p:spPr>
        <p:txBody>
          <a:bodyPr vert="horz" lIns="92117" tIns="46058" rIns="92117" bIns="46058" rtlCol="0"/>
          <a:lstStyle>
            <a:lvl1pPr algn="r">
              <a:defRPr sz="1200"/>
            </a:lvl1pPr>
          </a:lstStyle>
          <a:p>
            <a:fld id="{98C7A8CC-ACF1-4184-8169-429718D9DCE3}" type="datetimeFigureOut">
              <a:rPr lang="en-US" smtClean="0"/>
              <a:pPr/>
              <a:t>10/7/2016</a:t>
            </a:fld>
            <a:endParaRPr lang="en-US"/>
          </a:p>
        </p:txBody>
      </p:sp>
      <p:sp>
        <p:nvSpPr>
          <p:cNvPr id="4" name="Footer Placeholder 3"/>
          <p:cNvSpPr>
            <a:spLocks noGrp="1"/>
          </p:cNvSpPr>
          <p:nvPr>
            <p:ph type="ftr" sz="quarter" idx="2"/>
          </p:nvPr>
        </p:nvSpPr>
        <p:spPr>
          <a:xfrm>
            <a:off x="0" y="8829823"/>
            <a:ext cx="3037627" cy="464980"/>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7" tIns="46058" rIns="92117" bIns="46058" rtlCol="0" anchor="b"/>
          <a:lstStyle>
            <a:lvl1pPr algn="r">
              <a:defRPr sz="1200"/>
            </a:lvl1pPr>
          </a:lstStyle>
          <a:p>
            <a:fld id="{4A11C125-652A-49F8-A508-BD9F833B30B7}" type="slidenum">
              <a:rPr lang="en-US" smtClean="0"/>
              <a:pPr/>
              <a:t>‹#›</a:t>
            </a:fld>
            <a:endParaRPr lang="en-US"/>
          </a:p>
        </p:txBody>
      </p:sp>
    </p:spTree>
    <p:extLst>
      <p:ext uri="{BB962C8B-B14F-4D97-AF65-F5344CB8AC3E}">
        <p14:creationId xmlns:p14="http://schemas.microsoft.com/office/powerpoint/2010/main" val="361009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748D3403-18F4-4084-A379-4226B2779401}" type="datetimeFigureOut">
              <a:rPr lang="en-US" smtClean="0"/>
              <a:pPr/>
              <a:t>10/7/2016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F2F01F38-5DC6-4182-A274-3555EDF7695E}" type="slidenum">
              <a:rPr lang="en-US" smtClean="0"/>
              <a:pPr/>
              <a:t>‹#›</a:t>
            </a:fld>
            <a:endParaRPr lang="en-US" dirty="0"/>
          </a:p>
        </p:txBody>
      </p:sp>
    </p:spTree>
    <p:extLst>
      <p:ext uri="{BB962C8B-B14F-4D97-AF65-F5344CB8AC3E}">
        <p14:creationId xmlns:p14="http://schemas.microsoft.com/office/powerpoint/2010/main" val="37040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1</a:t>
            </a:fld>
            <a:endParaRPr lang="en-US" dirty="0"/>
          </a:p>
        </p:txBody>
      </p:sp>
    </p:spTree>
    <p:extLst>
      <p:ext uri="{BB962C8B-B14F-4D97-AF65-F5344CB8AC3E}">
        <p14:creationId xmlns:p14="http://schemas.microsoft.com/office/powerpoint/2010/main" val="339442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435204" name="Slide Number Placeholder 3"/>
          <p:cNvSpPr>
            <a:spLocks noGrp="1"/>
          </p:cNvSpPr>
          <p:nvPr>
            <p:ph type="sldNum" sz="quarter" idx="5"/>
          </p:nvPr>
        </p:nvSpPr>
        <p:spPr>
          <a:noFill/>
        </p:spPr>
        <p:txBody>
          <a:bodyPr/>
          <a:lstStyle/>
          <a:p>
            <a:fld id="{95F02603-3481-4D93-A42D-6F23A93523B1}" type="slidenum">
              <a:rPr lang="en-US" smtClean="0">
                <a:solidFill>
                  <a:prstClr val="black"/>
                </a:solidFill>
                <a:latin typeface="Arial" pitchFamily="34" charset="0"/>
              </a:rPr>
              <a:pPr/>
              <a:t>10</a:t>
            </a:fld>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319128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11</a:t>
            </a:fld>
            <a:endParaRPr lang="en-US" dirty="0"/>
          </a:p>
        </p:txBody>
      </p:sp>
    </p:spTree>
    <p:extLst>
      <p:ext uri="{BB962C8B-B14F-4D97-AF65-F5344CB8AC3E}">
        <p14:creationId xmlns:p14="http://schemas.microsoft.com/office/powerpoint/2010/main" val="47536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12</a:t>
            </a:fld>
            <a:endParaRPr lang="en-US" dirty="0"/>
          </a:p>
        </p:txBody>
      </p:sp>
    </p:spTree>
    <p:extLst>
      <p:ext uri="{BB962C8B-B14F-4D97-AF65-F5344CB8AC3E}">
        <p14:creationId xmlns:p14="http://schemas.microsoft.com/office/powerpoint/2010/main" val="259415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1181100" y="696913"/>
            <a:ext cx="4648200" cy="3486150"/>
          </a:xfrm>
          <a:ln/>
        </p:spPr>
      </p:sp>
      <p:sp>
        <p:nvSpPr>
          <p:cNvPr id="195587" name="Notes Placeholder 2"/>
          <p:cNvSpPr>
            <a:spLocks noGrp="1"/>
          </p:cNvSpPr>
          <p:nvPr>
            <p:ph type="body" idx="1"/>
          </p:nvPr>
        </p:nvSpPr>
        <p:spPr>
          <a:noFill/>
          <a:ln/>
        </p:spPr>
        <p:txBody>
          <a:bodyPr/>
          <a:lstStyle/>
          <a:p>
            <a:endParaRPr lang="en-US" dirty="0" smtClean="0"/>
          </a:p>
        </p:txBody>
      </p:sp>
      <p:sp>
        <p:nvSpPr>
          <p:cNvPr id="195588" name="Slide Number Placeholder 3"/>
          <p:cNvSpPr>
            <a:spLocks noGrp="1"/>
          </p:cNvSpPr>
          <p:nvPr>
            <p:ph type="sldNum" sz="quarter" idx="5"/>
          </p:nvPr>
        </p:nvSpPr>
        <p:spPr>
          <a:noFill/>
        </p:spPr>
        <p:txBody>
          <a:bodyPr/>
          <a:lstStyle/>
          <a:p>
            <a:fld id="{2EB684E8-CCAD-4218-841F-BB127252595F}" type="slidenum">
              <a:rPr lang="en-US" smtClean="0">
                <a:solidFill>
                  <a:prstClr val="black"/>
                </a:solidFill>
              </a:rPr>
              <a:pPr/>
              <a:t>13</a:t>
            </a:fld>
            <a:endParaRPr lang="en-US" dirty="0" smtClean="0">
              <a:solidFill>
                <a:prstClr val="black"/>
              </a:solidFill>
            </a:endParaRPr>
          </a:p>
        </p:txBody>
      </p:sp>
    </p:spTree>
    <p:extLst>
      <p:ext uri="{BB962C8B-B14F-4D97-AF65-F5344CB8AC3E}">
        <p14:creationId xmlns:p14="http://schemas.microsoft.com/office/powerpoint/2010/main" val="66129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xfrm>
            <a:off x="1181100" y="696913"/>
            <a:ext cx="4648200" cy="3486150"/>
          </a:xfrm>
          <a:ln/>
        </p:spPr>
      </p:sp>
      <p:sp>
        <p:nvSpPr>
          <p:cNvPr id="355331"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355332" name="Slide Number Placeholder 3"/>
          <p:cNvSpPr>
            <a:spLocks noGrp="1"/>
          </p:cNvSpPr>
          <p:nvPr>
            <p:ph type="sldNum" sz="quarter" idx="5"/>
          </p:nvPr>
        </p:nvSpPr>
        <p:spPr>
          <a:noFill/>
        </p:spPr>
        <p:txBody>
          <a:bodyPr/>
          <a:lstStyle/>
          <a:p>
            <a:fld id="{66EB9C02-5D6B-4E73-966F-58B098A0BD3F}" type="slidenum">
              <a:rPr lang="en-US" smtClean="0">
                <a:solidFill>
                  <a:prstClr val="black"/>
                </a:solidFill>
                <a:latin typeface="Arial" pitchFamily="34" charset="0"/>
              </a:rPr>
              <a:pPr/>
              <a:t>14</a:t>
            </a:fld>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166990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8C1E5-92BC-45CC-B1FC-969C333295E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4156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8C1E5-92BC-45CC-B1FC-969C333295E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9872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8C1E5-92BC-45CC-B1FC-969C333295E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0349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xfrm>
            <a:off x="1181100" y="696913"/>
            <a:ext cx="4648200" cy="3486150"/>
          </a:xfrm>
          <a:ln/>
        </p:spPr>
      </p:sp>
      <p:sp>
        <p:nvSpPr>
          <p:cNvPr id="237571" name="Notes Placeholder 2"/>
          <p:cNvSpPr>
            <a:spLocks noGrp="1"/>
          </p:cNvSpPr>
          <p:nvPr>
            <p:ph type="body" idx="1"/>
          </p:nvPr>
        </p:nvSpPr>
        <p:spPr>
          <a:noFill/>
          <a:ln/>
        </p:spPr>
        <p:txBody>
          <a:bodyPr/>
          <a:lstStyle/>
          <a:p>
            <a:pPr eaLnBrk="1" hangingPunct="1"/>
            <a:endParaRPr lang="en-US" dirty="0" smtClean="0"/>
          </a:p>
        </p:txBody>
      </p:sp>
      <p:sp>
        <p:nvSpPr>
          <p:cNvPr id="237572" name="Slide Number Placeholder 3"/>
          <p:cNvSpPr>
            <a:spLocks noGrp="1"/>
          </p:cNvSpPr>
          <p:nvPr>
            <p:ph type="sldNum" sz="quarter" idx="5"/>
          </p:nvPr>
        </p:nvSpPr>
        <p:spPr>
          <a:noFill/>
        </p:spPr>
        <p:txBody>
          <a:bodyPr/>
          <a:lstStyle/>
          <a:p>
            <a:fld id="{8AAF3CEA-BC38-460A-B3AC-BF246B20B07A}" type="slidenum">
              <a:rPr lang="en-US" smtClean="0">
                <a:solidFill>
                  <a:prstClr val="black"/>
                </a:solidFill>
              </a:rPr>
              <a:pPr/>
              <a:t>18</a:t>
            </a:fld>
            <a:endParaRPr lang="en-US" dirty="0" smtClean="0">
              <a:solidFill>
                <a:prstClr val="black"/>
              </a:solidFill>
            </a:endParaRPr>
          </a:p>
        </p:txBody>
      </p:sp>
    </p:spTree>
    <p:extLst>
      <p:ext uri="{BB962C8B-B14F-4D97-AF65-F5344CB8AC3E}">
        <p14:creationId xmlns:p14="http://schemas.microsoft.com/office/powerpoint/2010/main" val="4195011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xfrm>
            <a:off x="1181100" y="696913"/>
            <a:ext cx="4648200" cy="3486150"/>
          </a:xfrm>
          <a:ln/>
        </p:spPr>
      </p:sp>
      <p:sp>
        <p:nvSpPr>
          <p:cNvPr id="240643" name="Notes Placeholder 2"/>
          <p:cNvSpPr>
            <a:spLocks noGrp="1"/>
          </p:cNvSpPr>
          <p:nvPr>
            <p:ph type="body" idx="1"/>
          </p:nvPr>
        </p:nvSpPr>
        <p:spPr>
          <a:noFill/>
          <a:ln/>
        </p:spPr>
        <p:txBody>
          <a:bodyPr/>
          <a:lstStyle/>
          <a:p>
            <a:pPr eaLnBrk="1" hangingPunct="1"/>
            <a:endParaRPr lang="en-US" dirty="0" smtClean="0"/>
          </a:p>
        </p:txBody>
      </p:sp>
      <p:sp>
        <p:nvSpPr>
          <p:cNvPr id="240644" name="Slide Number Placeholder 3"/>
          <p:cNvSpPr>
            <a:spLocks noGrp="1"/>
          </p:cNvSpPr>
          <p:nvPr>
            <p:ph type="sldNum" sz="quarter" idx="5"/>
          </p:nvPr>
        </p:nvSpPr>
        <p:spPr>
          <a:noFill/>
        </p:spPr>
        <p:txBody>
          <a:bodyPr/>
          <a:lstStyle/>
          <a:p>
            <a:fld id="{E5D8679F-DBD2-4833-AAF0-6A145D6C08B7}" type="slidenum">
              <a:rPr lang="en-US" smtClean="0">
                <a:solidFill>
                  <a:prstClr val="black"/>
                </a:solidFill>
              </a:rPr>
              <a:pPr/>
              <a:t>19</a:t>
            </a:fld>
            <a:endParaRPr lang="en-US" dirty="0" smtClean="0">
              <a:solidFill>
                <a:prstClr val="black"/>
              </a:solidFill>
            </a:endParaRPr>
          </a:p>
        </p:txBody>
      </p:sp>
    </p:spTree>
    <p:extLst>
      <p:ext uri="{BB962C8B-B14F-4D97-AF65-F5344CB8AC3E}">
        <p14:creationId xmlns:p14="http://schemas.microsoft.com/office/powerpoint/2010/main" val="199592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believe that </a:t>
            </a:r>
            <a:r>
              <a:rPr lang="en-US" sz="1200" kern="1200" dirty="0" smtClean="0">
                <a:solidFill>
                  <a:schemeClr val="tx1"/>
                </a:solidFill>
                <a:effectLst/>
                <a:latin typeface="+mn-lt"/>
                <a:ea typeface="+mn-ea"/>
                <a:cs typeface="+mn-cs"/>
              </a:rPr>
              <a:t>activities are an</a:t>
            </a:r>
            <a:r>
              <a:rPr lang="en-US" sz="1200" kern="1200" baseline="0" dirty="0" smtClean="0">
                <a:solidFill>
                  <a:schemeClr val="tx1"/>
                </a:solidFill>
                <a:effectLst/>
                <a:latin typeface="+mn-lt"/>
                <a:ea typeface="+mn-ea"/>
                <a:cs typeface="+mn-cs"/>
              </a:rPr>
              <a:t> extensions of academic education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01F38-5DC6-4182-A274-3555EDF7695E}" type="slidenum">
              <a:rPr lang="en-US" smtClean="0"/>
              <a:pPr/>
              <a:t>2</a:t>
            </a:fld>
            <a:endParaRPr lang="en-US" dirty="0"/>
          </a:p>
        </p:txBody>
      </p:sp>
    </p:spTree>
    <p:extLst>
      <p:ext uri="{BB962C8B-B14F-4D97-AF65-F5344CB8AC3E}">
        <p14:creationId xmlns:p14="http://schemas.microsoft.com/office/powerpoint/2010/main" val="1245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pPr eaLnBrk="1" hangingPunct="1"/>
            <a:r>
              <a:rPr lang="en-US" dirty="0" smtClean="0"/>
              <a:t>Nothing is more important</a:t>
            </a:r>
            <a:r>
              <a:rPr lang="en-US" baseline="0" dirty="0" smtClean="0"/>
              <a:t> if you are an athlete then testosterone. </a:t>
            </a:r>
            <a:endParaRPr lang="en-US" dirty="0" smtClean="0"/>
          </a:p>
        </p:txBody>
      </p:sp>
      <p:sp>
        <p:nvSpPr>
          <p:cNvPr id="221188" name="Slide Number Placeholder 3"/>
          <p:cNvSpPr>
            <a:spLocks noGrp="1"/>
          </p:cNvSpPr>
          <p:nvPr>
            <p:ph type="sldNum" sz="quarter" idx="5"/>
          </p:nvPr>
        </p:nvSpPr>
        <p:spPr>
          <a:noFill/>
        </p:spPr>
        <p:txBody>
          <a:bodyPr/>
          <a:lstStyle/>
          <a:p>
            <a:fld id="{FBCFEC56-05DA-4757-AC67-FE3C65E46FBF}" type="slidenum">
              <a:rPr lang="en-US" smtClean="0"/>
              <a:pPr/>
              <a:t>20</a:t>
            </a:fld>
            <a:endParaRPr lang="en-US" dirty="0" smtClean="0"/>
          </a:p>
        </p:txBody>
      </p:sp>
    </p:spTree>
    <p:extLst>
      <p:ext uri="{BB962C8B-B14F-4D97-AF65-F5344CB8AC3E}">
        <p14:creationId xmlns:p14="http://schemas.microsoft.com/office/powerpoint/2010/main" val="179428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9A7DC4-6370-4CED-9BED-93DB6FCAEDCB}"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72991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8C1E5-92BC-45CC-B1FC-969C333295E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83774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23</a:t>
            </a:fld>
            <a:endParaRPr lang="en-US" dirty="0"/>
          </a:p>
        </p:txBody>
      </p:sp>
    </p:spTree>
    <p:extLst>
      <p:ext uri="{BB962C8B-B14F-4D97-AF65-F5344CB8AC3E}">
        <p14:creationId xmlns:p14="http://schemas.microsoft.com/office/powerpoint/2010/main" val="367202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24</a:t>
            </a:fld>
            <a:endParaRPr lang="en-US" dirty="0"/>
          </a:p>
        </p:txBody>
      </p:sp>
    </p:spTree>
    <p:extLst>
      <p:ext uri="{BB962C8B-B14F-4D97-AF65-F5344CB8AC3E}">
        <p14:creationId xmlns:p14="http://schemas.microsoft.com/office/powerpoint/2010/main" val="425166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25</a:t>
            </a:fld>
            <a:endParaRPr lang="en-US" dirty="0"/>
          </a:p>
        </p:txBody>
      </p:sp>
    </p:spTree>
    <p:extLst>
      <p:ext uri="{BB962C8B-B14F-4D97-AF65-F5344CB8AC3E}">
        <p14:creationId xmlns:p14="http://schemas.microsoft.com/office/powerpoint/2010/main" val="4136143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26</a:t>
            </a:fld>
            <a:endParaRPr lang="en-US" dirty="0"/>
          </a:p>
        </p:txBody>
      </p:sp>
    </p:spTree>
    <p:extLst>
      <p:ext uri="{BB962C8B-B14F-4D97-AF65-F5344CB8AC3E}">
        <p14:creationId xmlns:p14="http://schemas.microsoft.com/office/powerpoint/2010/main" val="82771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27</a:t>
            </a:fld>
            <a:endParaRPr lang="en-US" dirty="0"/>
          </a:p>
        </p:txBody>
      </p:sp>
    </p:spTree>
    <p:extLst>
      <p:ext uri="{BB962C8B-B14F-4D97-AF65-F5344CB8AC3E}">
        <p14:creationId xmlns:p14="http://schemas.microsoft.com/office/powerpoint/2010/main" val="1641231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5D168B-6194-45F4-A469-188BE91E02F6}" type="slidenum">
              <a:rPr lang="en-US" smtClean="0">
                <a:solidFill>
                  <a:srgbClr val="000000"/>
                </a:solidFill>
              </a:rPr>
              <a:pPr fontAlgn="base">
                <a:spcBef>
                  <a:spcPct val="0"/>
                </a:spcBef>
                <a:spcAft>
                  <a:spcPct val="0"/>
                </a:spcAft>
                <a:defRPr/>
              </a:pPr>
              <a:t>28</a:t>
            </a:fld>
            <a:endParaRPr lang="en-US" dirty="0" smtClean="0">
              <a:solidFill>
                <a:srgbClr val="000000"/>
              </a:solidFill>
            </a:endParaRPr>
          </a:p>
        </p:txBody>
      </p:sp>
    </p:spTree>
    <p:extLst>
      <p:ext uri="{BB962C8B-B14F-4D97-AF65-F5344CB8AC3E}">
        <p14:creationId xmlns:p14="http://schemas.microsoft.com/office/powerpoint/2010/main" val="109501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E5CE-9A28-4EED-9F0E-3461E0B14BFD}" type="slidenum">
              <a:rPr lang="en-US" smtClean="0">
                <a:solidFill>
                  <a:srgbClr val="000000"/>
                </a:solidFill>
              </a:rPr>
              <a:pPr fontAlgn="base">
                <a:spcBef>
                  <a:spcPct val="0"/>
                </a:spcBef>
                <a:spcAft>
                  <a:spcPct val="0"/>
                </a:spcAft>
                <a:defRPr/>
              </a:pPr>
              <a:t>29</a:t>
            </a:fld>
            <a:endParaRPr lang="en-US" dirty="0" smtClean="0">
              <a:solidFill>
                <a:srgbClr val="000000"/>
              </a:solidFill>
            </a:endParaRPr>
          </a:p>
        </p:txBody>
      </p:sp>
    </p:spTree>
    <p:extLst>
      <p:ext uri="{BB962C8B-B14F-4D97-AF65-F5344CB8AC3E}">
        <p14:creationId xmlns:p14="http://schemas.microsoft.com/office/powerpoint/2010/main" val="298957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3</a:t>
            </a:fld>
            <a:endParaRPr lang="en-US" dirty="0"/>
          </a:p>
        </p:txBody>
      </p:sp>
    </p:spTree>
    <p:extLst>
      <p:ext uri="{BB962C8B-B14F-4D97-AF65-F5344CB8AC3E}">
        <p14:creationId xmlns:p14="http://schemas.microsoft.com/office/powerpoint/2010/main" val="3982680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60B396-6BFC-44A9-9002-64426F79782E}" type="slidenum">
              <a:rPr lang="en-US" smtClean="0">
                <a:solidFill>
                  <a:srgbClr val="000000"/>
                </a:solidFill>
              </a:rPr>
              <a:pPr fontAlgn="base">
                <a:spcBef>
                  <a:spcPct val="0"/>
                </a:spcBef>
                <a:spcAft>
                  <a:spcPct val="0"/>
                </a:spcAft>
                <a:defRPr/>
              </a:pPr>
              <a:t>30</a:t>
            </a:fld>
            <a:endParaRPr lang="en-US" dirty="0" smtClean="0">
              <a:solidFill>
                <a:srgbClr val="000000"/>
              </a:solidFill>
            </a:endParaRPr>
          </a:p>
        </p:txBody>
      </p:sp>
    </p:spTree>
    <p:extLst>
      <p:ext uri="{BB962C8B-B14F-4D97-AF65-F5344CB8AC3E}">
        <p14:creationId xmlns:p14="http://schemas.microsoft.com/office/powerpoint/2010/main" val="527398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AB4528-7912-488B-8073-45702D8297CC}" type="slidenum">
              <a:rPr lang="en-US" smtClean="0">
                <a:solidFill>
                  <a:srgbClr val="000000"/>
                </a:solidFill>
              </a:rPr>
              <a:pPr fontAlgn="base">
                <a:spcBef>
                  <a:spcPct val="0"/>
                </a:spcBef>
                <a:spcAft>
                  <a:spcPct val="0"/>
                </a:spcAft>
                <a:defRPr/>
              </a:pPr>
              <a:t>31</a:t>
            </a:fld>
            <a:endParaRPr lang="en-US" dirty="0" smtClean="0">
              <a:solidFill>
                <a:srgbClr val="000000"/>
              </a:solidFill>
            </a:endParaRPr>
          </a:p>
        </p:txBody>
      </p:sp>
    </p:spTree>
    <p:extLst>
      <p:ext uri="{BB962C8B-B14F-4D97-AF65-F5344CB8AC3E}">
        <p14:creationId xmlns:p14="http://schemas.microsoft.com/office/powerpoint/2010/main" val="1965798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charset="0"/>
            </a:endParaRP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ADFD35-A60F-4090-A937-0FC08C57EB37}" type="slidenum">
              <a:rPr lang="en-US">
                <a:latin typeface="Arial" charset="0"/>
              </a:rPr>
              <a:pPr fontAlgn="base">
                <a:spcBef>
                  <a:spcPct val="0"/>
                </a:spcBef>
                <a:spcAft>
                  <a:spcPct val="0"/>
                </a:spcAft>
              </a:pPr>
              <a:t>32</a:t>
            </a:fld>
            <a:endParaRPr lang="en-US" dirty="0">
              <a:latin typeface="Arial" charset="0"/>
            </a:endParaRPr>
          </a:p>
        </p:txBody>
      </p:sp>
    </p:spTree>
    <p:extLst>
      <p:ext uri="{BB962C8B-B14F-4D97-AF65-F5344CB8AC3E}">
        <p14:creationId xmlns:p14="http://schemas.microsoft.com/office/powerpoint/2010/main" val="3370411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33</a:t>
            </a:fld>
            <a:endParaRPr lang="en-US" dirty="0"/>
          </a:p>
        </p:txBody>
      </p:sp>
    </p:spTree>
    <p:extLst>
      <p:ext uri="{BB962C8B-B14F-4D97-AF65-F5344CB8AC3E}">
        <p14:creationId xmlns:p14="http://schemas.microsoft.com/office/powerpoint/2010/main" val="305724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4</a:t>
            </a:fld>
            <a:endParaRPr lang="en-US" dirty="0"/>
          </a:p>
        </p:txBody>
      </p:sp>
    </p:spTree>
    <p:extLst>
      <p:ext uri="{BB962C8B-B14F-4D97-AF65-F5344CB8AC3E}">
        <p14:creationId xmlns:p14="http://schemas.microsoft.com/office/powerpoint/2010/main" val="343089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5</a:t>
            </a:fld>
            <a:endParaRPr lang="en-US" dirty="0"/>
          </a:p>
        </p:txBody>
      </p:sp>
    </p:spTree>
    <p:extLst>
      <p:ext uri="{BB962C8B-B14F-4D97-AF65-F5344CB8AC3E}">
        <p14:creationId xmlns:p14="http://schemas.microsoft.com/office/powerpoint/2010/main" val="301010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6</a:t>
            </a:fld>
            <a:endParaRPr lang="en-US" dirty="0"/>
          </a:p>
        </p:txBody>
      </p:sp>
    </p:spTree>
    <p:extLst>
      <p:ext uri="{BB962C8B-B14F-4D97-AF65-F5344CB8AC3E}">
        <p14:creationId xmlns:p14="http://schemas.microsoft.com/office/powerpoint/2010/main" val="248896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7</a:t>
            </a:fld>
            <a:endParaRPr lang="en-US" dirty="0"/>
          </a:p>
        </p:txBody>
      </p:sp>
    </p:spTree>
    <p:extLst>
      <p:ext uri="{BB962C8B-B14F-4D97-AF65-F5344CB8AC3E}">
        <p14:creationId xmlns:p14="http://schemas.microsoft.com/office/powerpoint/2010/main" val="25263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F01F38-5DC6-4182-A274-3555EDF7695E}" type="slidenum">
              <a:rPr lang="en-US" smtClean="0"/>
              <a:pPr/>
              <a:t>8</a:t>
            </a:fld>
            <a:endParaRPr lang="en-US" dirty="0"/>
          </a:p>
        </p:txBody>
      </p:sp>
    </p:spTree>
    <p:extLst>
      <p:ext uri="{BB962C8B-B14F-4D97-AF65-F5344CB8AC3E}">
        <p14:creationId xmlns:p14="http://schemas.microsoft.com/office/powerpoint/2010/main" val="307840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B6E8B-5EDA-4924-9CBC-CEEED1C05FC1}" type="slidenum">
              <a:rPr lang="en-US" smtClean="0">
                <a:solidFill>
                  <a:prstClr val="black"/>
                </a:solidFill>
              </a:rPr>
              <a:pPr/>
              <a:t>9</a:t>
            </a:fld>
            <a:endParaRPr lang="en-US" dirty="0" smtClean="0">
              <a:solidFill>
                <a:prstClr val="black"/>
              </a:solidFill>
            </a:endParaRPr>
          </a:p>
        </p:txBody>
      </p:sp>
    </p:spTree>
    <p:extLst>
      <p:ext uri="{BB962C8B-B14F-4D97-AF65-F5344CB8AC3E}">
        <p14:creationId xmlns:p14="http://schemas.microsoft.com/office/powerpoint/2010/main" val="11279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p:txBody>
          <a:bodyPr/>
          <a:lstStyle>
            <a:lvl1pPr>
              <a:defRPr/>
            </a:lvl1pPr>
          </a:lstStyle>
          <a:p>
            <a:pPr>
              <a:defRPr/>
            </a:pPr>
            <a:fld id="{1529218D-64D6-4A41-921A-4CA3AAE92CF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7F4C5-EF9F-4AEC-9DD9-23ED46422B81}"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EDBD2-9967-4438-A930-57A380F81C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7F4C5-EF9F-4AEC-9DD9-23ED46422B81}" type="datetimeFigureOut">
              <a:rPr lang="en-US" smtClean="0"/>
              <a:pPr/>
              <a:t>10/7/2016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EDBD2-9967-4438-A930-57A380F81C3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www.amenclinic.com/bp/atlas/viewlargeimage.php?img=DA22.jpg" TargetMode="External"/><Relationship Id="rId3" Type="http://schemas.openxmlformats.org/officeDocument/2006/relationships/image" Target="../media/image25.jpeg"/><Relationship Id="rId7" Type="http://schemas.openxmlformats.org/officeDocument/2006/relationships/hyperlink" Target="http://www.amenclinic.com/bp/atlas/viewlargeimage.php?img=DA19.jpg" TargetMode="External"/><Relationship Id="rId12"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hyperlink" Target="http://www.amenclinic.com/bp/atlas/viewlargeimage.php?img=DA20.jpg" TargetMode="External"/><Relationship Id="rId5" Type="http://schemas.openxmlformats.org/officeDocument/2006/relationships/image" Target="../media/image27.jpeg"/><Relationship Id="rId10" Type="http://schemas.openxmlformats.org/officeDocument/2006/relationships/image" Target="../media/image30.jpeg"/><Relationship Id="rId4" Type="http://schemas.openxmlformats.org/officeDocument/2006/relationships/image" Target="../media/image26.jpeg"/><Relationship Id="rId9" Type="http://schemas.openxmlformats.org/officeDocument/2006/relationships/hyperlink" Target="http://www.amenclinic.com/bp/atlas/viewlargeimage.php?img=DA21.jpg" TargetMode="External"/><Relationship Id="rId1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861063"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Life of an Athlete creates…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206745" y="1371600"/>
            <a:ext cx="8937255" cy="707886"/>
          </a:xfrm>
          <a:prstGeom prst="rect">
            <a:avLst/>
          </a:prstGeom>
          <a:noFill/>
        </p:spPr>
        <p:txBody>
          <a:bodyPr wrap="none" lIns="91440" tIns="45720" rIns="91440" bIns="45720">
            <a:spAutoFit/>
          </a:bodyPr>
          <a:lstStyle/>
          <a:p>
            <a:pPr algn="ctr"/>
            <a:r>
              <a:rPr lang="en-U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Human Performance Project in Nebraska</a:t>
            </a: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 name="Picture 2"/>
          <p:cNvPicPr>
            <a:picLocks noChangeAspect="1" noChangeArrowheads="1"/>
          </p:cNvPicPr>
          <p:nvPr/>
        </p:nvPicPr>
        <p:blipFill>
          <a:blip r:embed="rId3" cstate="print"/>
          <a:srcRect/>
          <a:stretch>
            <a:fillRect/>
          </a:stretch>
        </p:blipFill>
        <p:spPr bwMode="auto">
          <a:xfrm>
            <a:off x="9372600" y="1600200"/>
            <a:ext cx="4724400" cy="3108158"/>
          </a:xfrm>
          <a:prstGeom prst="rect">
            <a:avLst/>
          </a:prstGeom>
          <a:noFill/>
          <a:ln w="9525">
            <a:solidFill>
              <a:schemeClr val="tx1"/>
            </a:solidFill>
            <a:miter lim="800000"/>
            <a:headEnd/>
            <a:tailEnd/>
          </a:ln>
          <a:effectLst/>
        </p:spPr>
      </p:pic>
      <p:pic>
        <p:nvPicPr>
          <p:cNvPr id="10" name="Picture 336"/>
          <p:cNvPicPr>
            <a:picLocks noChangeAspect="1" noChangeArrowheads="1"/>
          </p:cNvPicPr>
          <p:nvPr/>
        </p:nvPicPr>
        <p:blipFill>
          <a:blip r:embed="rId4" cstate="print"/>
          <a:srcRect/>
          <a:stretch>
            <a:fillRect/>
          </a:stretch>
        </p:blipFill>
        <p:spPr bwMode="auto">
          <a:xfrm>
            <a:off x="9448800" y="4191000"/>
            <a:ext cx="4419599" cy="2104505"/>
          </a:xfrm>
          <a:prstGeom prst="rect">
            <a:avLst/>
          </a:prstGeom>
          <a:noFill/>
          <a:ln w="9525">
            <a:solidFill>
              <a:srgbClr val="FF0000"/>
            </a:solidFill>
            <a:miter lim="800000"/>
            <a:headEnd/>
            <a:tailEnd/>
          </a:ln>
        </p:spPr>
      </p:pic>
      <p:pic>
        <p:nvPicPr>
          <p:cNvPr id="57346" name="Picture 2"/>
          <p:cNvPicPr>
            <a:picLocks noChangeAspect="1" noChangeArrowheads="1"/>
          </p:cNvPicPr>
          <p:nvPr/>
        </p:nvPicPr>
        <p:blipFill>
          <a:blip r:embed="rId5" cstate="print"/>
          <a:srcRect/>
          <a:stretch>
            <a:fillRect/>
          </a:stretch>
        </p:blipFill>
        <p:spPr bwMode="auto">
          <a:xfrm>
            <a:off x="5486400" y="1981200"/>
            <a:ext cx="2855034" cy="3886200"/>
          </a:xfrm>
          <a:prstGeom prst="rect">
            <a:avLst/>
          </a:prstGeom>
          <a:noFill/>
          <a:ln w="9525">
            <a:noFill/>
            <a:miter lim="800000"/>
            <a:headEnd/>
            <a:tailEnd/>
          </a:ln>
          <a:effectLst/>
        </p:spPr>
      </p:pic>
      <p:pic>
        <p:nvPicPr>
          <p:cNvPr id="57347" name="Picture 3"/>
          <p:cNvPicPr>
            <a:picLocks noChangeAspect="1" noChangeArrowheads="1"/>
          </p:cNvPicPr>
          <p:nvPr/>
        </p:nvPicPr>
        <p:blipFill>
          <a:blip r:embed="rId6" cstate="print"/>
          <a:srcRect/>
          <a:stretch>
            <a:fillRect/>
          </a:stretch>
        </p:blipFill>
        <p:spPr bwMode="auto">
          <a:xfrm>
            <a:off x="609600" y="2362200"/>
            <a:ext cx="4267200" cy="2953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381000" y="381000"/>
            <a:ext cx="8534400" cy="6096000"/>
          </a:xfrm>
          <a:prstGeom prst="rect">
            <a:avLst/>
          </a:prstGeom>
          <a:noFill/>
          <a:ln w="9525">
            <a:noFill/>
            <a:miter lim="800000"/>
            <a:headEnd/>
            <a:tailEnd/>
          </a:ln>
        </p:spPr>
      </p:pic>
      <p:sp>
        <p:nvSpPr>
          <p:cNvPr id="176133" name="WordArt 5"/>
          <p:cNvSpPr>
            <a:spLocks noChangeArrowheads="1" noChangeShapeType="1" noTextEdit="1"/>
          </p:cNvSpPr>
          <p:nvPr/>
        </p:nvSpPr>
        <p:spPr bwMode="auto">
          <a:xfrm>
            <a:off x="304800" y="228600"/>
            <a:ext cx="2971800" cy="1143000"/>
          </a:xfrm>
          <a:prstGeom prst="rect">
            <a:avLst/>
          </a:prstGeom>
          <a:ln>
            <a:noFill/>
          </a:ln>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FF00"/>
                </a:solidFill>
                <a:latin typeface="Arial Black"/>
              </a:rPr>
              <a:t>14-24 </a:t>
            </a:r>
          </a:p>
        </p:txBody>
      </p:sp>
      <p:sp>
        <p:nvSpPr>
          <p:cNvPr id="176134" name="WordArt 6"/>
          <p:cNvSpPr>
            <a:spLocks noChangeArrowheads="1" noChangeShapeType="1" noTextEdit="1"/>
          </p:cNvSpPr>
          <p:nvPr/>
        </p:nvSpPr>
        <p:spPr bwMode="auto">
          <a:xfrm>
            <a:off x="3276600" y="457200"/>
            <a:ext cx="5124450" cy="19431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THE TEN MOST </a:t>
            </a:r>
          </a:p>
          <a:p>
            <a:pPr algn="ctr"/>
            <a:r>
              <a:rPr lang="en-US" sz="3600" kern="10" dirty="0">
                <a:ln w="9525">
                  <a:solidFill>
                    <a:srgbClr val="000000"/>
                  </a:solidFill>
                  <a:round/>
                  <a:headEnd/>
                  <a:tailEnd/>
                </a:ln>
                <a:solidFill>
                  <a:srgbClr val="FFFF00"/>
                </a:solidFill>
                <a:latin typeface="Arial Black"/>
              </a:rPr>
              <a:t>DANGEROUS YEARS</a:t>
            </a:r>
          </a:p>
          <a:p>
            <a:pPr algn="ctr"/>
            <a:r>
              <a:rPr lang="en-US" sz="3600" kern="10" dirty="0">
                <a:ln w="9525">
                  <a:solidFill>
                    <a:srgbClr val="000000"/>
                  </a:solidFill>
                  <a:round/>
                  <a:headEnd/>
                  <a:tailEnd/>
                </a:ln>
                <a:solidFill>
                  <a:srgbClr val="FFFF00"/>
                </a:solidFill>
                <a:latin typeface="Arial Black"/>
              </a:rPr>
              <a:t>OF LIFE</a:t>
            </a:r>
          </a:p>
        </p:txBody>
      </p:sp>
      <p:pic>
        <p:nvPicPr>
          <p:cNvPr id="7" name="Picture 2" descr="http://rds.yahoo.com/_ylt=A0WTbx4zyatJu3kBXlWjzbkF/SIG=132o38ain/EXP=1236081331/**http%3A/www.textually.org/textually/archives/images/set3/510149845drinking.jpeg"/>
          <p:cNvPicPr>
            <a:picLocks noChangeAspect="1" noChangeArrowheads="1"/>
          </p:cNvPicPr>
          <p:nvPr/>
        </p:nvPicPr>
        <p:blipFill>
          <a:blip r:embed="rId4" cstate="print"/>
          <a:srcRect/>
          <a:stretch>
            <a:fillRect/>
          </a:stretch>
        </p:blipFill>
        <p:spPr bwMode="auto">
          <a:xfrm>
            <a:off x="5410200" y="3200400"/>
            <a:ext cx="3276600" cy="2971800"/>
          </a:xfrm>
          <a:prstGeom prst="rect">
            <a:avLst/>
          </a:prstGeom>
          <a:noFill/>
          <a:ln>
            <a:solidFill>
              <a:srgbClr val="FFFF00"/>
            </a:solidFill>
          </a:ln>
        </p:spPr>
      </p:pic>
      <p:pic>
        <p:nvPicPr>
          <p:cNvPr id="9" name="Picture 10" descr="crash39"/>
          <p:cNvPicPr>
            <a:picLocks noChangeAspect="1" noChangeArrowheads="1"/>
          </p:cNvPicPr>
          <p:nvPr/>
        </p:nvPicPr>
        <p:blipFill>
          <a:blip r:embed="rId5" cstate="print"/>
          <a:srcRect/>
          <a:stretch>
            <a:fillRect/>
          </a:stretch>
        </p:blipFill>
        <p:spPr bwMode="auto">
          <a:xfrm>
            <a:off x="609600" y="1905000"/>
            <a:ext cx="3022600" cy="1479550"/>
          </a:xfrm>
          <a:prstGeom prst="rect">
            <a:avLst/>
          </a:prstGeom>
          <a:noFill/>
          <a:ln w="38100">
            <a:solidFill>
              <a:srgbClr val="FFFF00"/>
            </a:solidFill>
            <a:miter lim="800000"/>
            <a:headEnd/>
            <a:tailEnd/>
          </a:ln>
        </p:spPr>
      </p:pic>
    </p:spTree>
    <p:extLst>
      <p:ext uri="{BB962C8B-B14F-4D97-AF65-F5344CB8AC3E}">
        <p14:creationId xmlns:p14="http://schemas.microsoft.com/office/powerpoint/2010/main" val="34781537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9100"/>
            <a:ext cx="3352800" cy="2971800"/>
          </a:xfrm>
          <a:prstGeom prst="rect">
            <a:avLst/>
          </a:prstGeom>
          <a:ln>
            <a:solidFill>
              <a:srgbClr val="00B0F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419100"/>
            <a:ext cx="4038600" cy="6019800"/>
          </a:xfrm>
          <a:prstGeom prst="rect">
            <a:avLst/>
          </a:prstGeom>
          <a:ln>
            <a:solidFill>
              <a:srgbClr val="00B0F0"/>
            </a:solidFill>
          </a:ln>
        </p:spPr>
      </p:pic>
      <p:sp>
        <p:nvSpPr>
          <p:cNvPr id="6" name="Rectangle 5"/>
          <p:cNvSpPr/>
          <p:nvPr/>
        </p:nvSpPr>
        <p:spPr>
          <a:xfrm>
            <a:off x="231391" y="3881735"/>
            <a:ext cx="4340612" cy="923330"/>
          </a:xfrm>
          <a:prstGeom prst="rect">
            <a:avLst/>
          </a:prstGeom>
          <a:solidFill>
            <a:schemeClr val="bg1"/>
          </a:solidFill>
          <a:ln>
            <a:solidFill>
              <a:srgbClr val="00B0F0"/>
            </a:solid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00B0F0"/>
                </a:solidFill>
              </a:rPr>
              <a:t>BIRTH – 3 YRS.</a:t>
            </a:r>
          </a:p>
        </p:txBody>
      </p:sp>
      <p:sp>
        <p:nvSpPr>
          <p:cNvPr id="7" name="Rectangle 6"/>
          <p:cNvSpPr/>
          <p:nvPr/>
        </p:nvSpPr>
        <p:spPr>
          <a:xfrm>
            <a:off x="4562478" y="5181600"/>
            <a:ext cx="3210815" cy="923330"/>
          </a:xfrm>
          <a:prstGeom prst="rect">
            <a:avLst/>
          </a:prstGeom>
          <a:solidFill>
            <a:schemeClr val="bg1"/>
          </a:solidFill>
          <a:ln>
            <a:solidFill>
              <a:srgbClr val="00B0F0"/>
            </a:solid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00B0F0"/>
                </a:solidFill>
              </a:rPr>
              <a:t>12-21 YRS.</a:t>
            </a:r>
          </a:p>
        </p:txBody>
      </p:sp>
      <p:sp>
        <p:nvSpPr>
          <p:cNvPr id="2" name="Rectangle 1"/>
          <p:cNvSpPr/>
          <p:nvPr/>
        </p:nvSpPr>
        <p:spPr>
          <a:xfrm>
            <a:off x="695129" y="4805065"/>
            <a:ext cx="2876941" cy="17543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FF00"/>
                </a:solidFill>
                <a:effectLst/>
              </a:rPr>
              <a:t>BRAIN </a:t>
            </a:r>
          </a:p>
          <a:p>
            <a:pPr algn="ctr"/>
            <a:r>
              <a:rPr lang="en-US" sz="5400" b="1" cap="none" spc="0" dirty="0" smtClean="0">
                <a:ln w="50800"/>
                <a:solidFill>
                  <a:srgbClr val="FFFF00"/>
                </a:solidFill>
                <a:effectLst/>
              </a:rPr>
              <a:t>GROWTH</a:t>
            </a:r>
            <a:endParaRPr lang="en-US" sz="5400" b="1" cap="none" spc="0" dirty="0">
              <a:ln w="50800"/>
              <a:solidFill>
                <a:srgbClr val="FFFF00"/>
              </a:solidFill>
              <a:effectLst/>
            </a:endParaRPr>
          </a:p>
        </p:txBody>
      </p:sp>
    </p:spTree>
    <p:extLst>
      <p:ext uri="{BB962C8B-B14F-4D97-AF65-F5344CB8AC3E}">
        <p14:creationId xmlns:p14="http://schemas.microsoft.com/office/powerpoint/2010/main" val="122941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8534400" cy="6680200"/>
          </a:xfrm>
          <a:prstGeom prst="rect">
            <a:avLst/>
          </a:prstGeom>
        </p:spPr>
      </p:pic>
      <p:sp>
        <p:nvSpPr>
          <p:cNvPr id="6" name="Explosion 2 5"/>
          <p:cNvSpPr/>
          <p:nvPr/>
        </p:nvSpPr>
        <p:spPr>
          <a:xfrm rot="19149326">
            <a:off x="6817078" y="2908299"/>
            <a:ext cx="914400" cy="9144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29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3765">
            <a:off x="3251994" y="383302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4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66312">
            <a:off x="1905000" y="152400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1585">
            <a:off x="5676901" y="457200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4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32093">
            <a:off x="762000" y="313610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33800" y="762000"/>
            <a:ext cx="440934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Frontal Cortex </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0"/>
            <a:ext cx="11826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3188" y="2059428"/>
            <a:ext cx="13176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37091" y="1676400"/>
            <a:ext cx="3506909" cy="1200329"/>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Thinking and reasoning</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5051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LTOP"/>
          <p:cNvPicPr>
            <a:picLocks noChangeAspect="1" noChangeArrowheads="1"/>
          </p:cNvPicPr>
          <p:nvPr/>
        </p:nvPicPr>
        <p:blipFill>
          <a:blip r:embed="rId3" cstate="print"/>
          <a:srcRect/>
          <a:stretch>
            <a:fillRect/>
          </a:stretch>
        </p:blipFill>
        <p:spPr bwMode="auto">
          <a:xfrm>
            <a:off x="0" y="0"/>
            <a:ext cx="2667000" cy="3429000"/>
          </a:xfrm>
          <a:prstGeom prst="rect">
            <a:avLst/>
          </a:prstGeom>
          <a:noFill/>
          <a:ln w="9525">
            <a:noFill/>
            <a:miter lim="800000"/>
            <a:headEnd/>
            <a:tailEnd/>
          </a:ln>
        </p:spPr>
      </p:pic>
      <p:pic>
        <p:nvPicPr>
          <p:cNvPr id="75779" name="Picture 6" descr="NLFRONT"/>
          <p:cNvPicPr>
            <a:picLocks noChangeAspect="1" noChangeArrowheads="1"/>
          </p:cNvPicPr>
          <p:nvPr/>
        </p:nvPicPr>
        <p:blipFill>
          <a:blip r:embed="rId4" cstate="print"/>
          <a:srcRect/>
          <a:stretch>
            <a:fillRect/>
          </a:stretch>
        </p:blipFill>
        <p:spPr bwMode="auto">
          <a:xfrm>
            <a:off x="2286000" y="0"/>
            <a:ext cx="2438400" cy="3429000"/>
          </a:xfrm>
          <a:prstGeom prst="rect">
            <a:avLst/>
          </a:prstGeom>
          <a:noFill/>
          <a:ln w="9525">
            <a:noFill/>
            <a:miter lim="800000"/>
            <a:headEnd/>
            <a:tailEnd/>
          </a:ln>
        </p:spPr>
      </p:pic>
      <p:pic>
        <p:nvPicPr>
          <p:cNvPr id="75780" name="Picture 7" descr="NLUNDER"/>
          <p:cNvPicPr>
            <a:picLocks noChangeAspect="1" noChangeArrowheads="1"/>
          </p:cNvPicPr>
          <p:nvPr/>
        </p:nvPicPr>
        <p:blipFill>
          <a:blip r:embed="rId5" cstate="print"/>
          <a:srcRect/>
          <a:stretch>
            <a:fillRect/>
          </a:stretch>
        </p:blipFill>
        <p:spPr bwMode="auto">
          <a:xfrm>
            <a:off x="4343400" y="0"/>
            <a:ext cx="2743200" cy="3276600"/>
          </a:xfrm>
          <a:prstGeom prst="rect">
            <a:avLst/>
          </a:prstGeom>
          <a:noFill/>
          <a:ln w="9525">
            <a:noFill/>
            <a:miter lim="800000"/>
            <a:headEnd/>
            <a:tailEnd/>
          </a:ln>
        </p:spPr>
      </p:pic>
      <p:pic>
        <p:nvPicPr>
          <p:cNvPr id="75781" name="Picture 8" descr="NLSIDE"/>
          <p:cNvPicPr>
            <a:picLocks noChangeAspect="1" noChangeArrowheads="1"/>
          </p:cNvPicPr>
          <p:nvPr/>
        </p:nvPicPr>
        <p:blipFill>
          <a:blip r:embed="rId6" cstate="print"/>
          <a:srcRect/>
          <a:stretch>
            <a:fillRect/>
          </a:stretch>
        </p:blipFill>
        <p:spPr bwMode="auto">
          <a:xfrm>
            <a:off x="6705600" y="152400"/>
            <a:ext cx="2438400" cy="3276600"/>
          </a:xfrm>
          <a:prstGeom prst="rect">
            <a:avLst/>
          </a:prstGeom>
          <a:noFill/>
          <a:ln w="9525">
            <a:noFill/>
            <a:miter lim="800000"/>
            <a:headEnd/>
            <a:tailEnd/>
          </a:ln>
        </p:spPr>
      </p:pic>
      <p:pic>
        <p:nvPicPr>
          <p:cNvPr id="75782" name="Picture 15" descr="DA19">
            <a:hlinkClick r:id="rId7"/>
          </p:cNvPr>
          <p:cNvPicPr>
            <a:picLocks noChangeAspect="1" noChangeArrowheads="1"/>
          </p:cNvPicPr>
          <p:nvPr/>
        </p:nvPicPr>
        <p:blipFill>
          <a:blip r:embed="rId8" cstate="print"/>
          <a:srcRect/>
          <a:stretch>
            <a:fillRect/>
          </a:stretch>
        </p:blipFill>
        <p:spPr bwMode="auto">
          <a:xfrm>
            <a:off x="-228600" y="3276600"/>
            <a:ext cx="2819400" cy="3352800"/>
          </a:xfrm>
          <a:prstGeom prst="rect">
            <a:avLst/>
          </a:prstGeom>
          <a:noFill/>
          <a:ln w="9525">
            <a:noFill/>
            <a:miter lim="800000"/>
            <a:headEnd/>
            <a:tailEnd/>
          </a:ln>
        </p:spPr>
      </p:pic>
      <p:pic>
        <p:nvPicPr>
          <p:cNvPr id="75783" name="Picture 17" descr="DA21">
            <a:hlinkClick r:id="rId9"/>
          </p:cNvPr>
          <p:cNvPicPr>
            <a:picLocks noChangeAspect="1" noChangeArrowheads="1"/>
          </p:cNvPicPr>
          <p:nvPr/>
        </p:nvPicPr>
        <p:blipFill>
          <a:blip r:embed="rId10" cstate="print"/>
          <a:srcRect/>
          <a:stretch>
            <a:fillRect/>
          </a:stretch>
        </p:blipFill>
        <p:spPr bwMode="auto">
          <a:xfrm>
            <a:off x="4419600" y="3352800"/>
            <a:ext cx="2590800" cy="3276600"/>
          </a:xfrm>
          <a:prstGeom prst="rect">
            <a:avLst/>
          </a:prstGeom>
          <a:noFill/>
          <a:ln w="9525">
            <a:noFill/>
            <a:miter lim="800000"/>
            <a:headEnd/>
            <a:tailEnd/>
          </a:ln>
        </p:spPr>
      </p:pic>
      <p:pic>
        <p:nvPicPr>
          <p:cNvPr id="75784" name="Picture 19" descr="DA20">
            <a:hlinkClick r:id="rId11"/>
          </p:cNvPr>
          <p:cNvPicPr>
            <a:picLocks noChangeAspect="1" noChangeArrowheads="1"/>
          </p:cNvPicPr>
          <p:nvPr/>
        </p:nvPicPr>
        <p:blipFill>
          <a:blip r:embed="rId12" cstate="print"/>
          <a:srcRect/>
          <a:stretch>
            <a:fillRect/>
          </a:stretch>
        </p:blipFill>
        <p:spPr bwMode="auto">
          <a:xfrm>
            <a:off x="1905000" y="3276600"/>
            <a:ext cx="3048000" cy="3352800"/>
          </a:xfrm>
          <a:prstGeom prst="rect">
            <a:avLst/>
          </a:prstGeom>
          <a:noFill/>
          <a:ln w="9525">
            <a:noFill/>
            <a:miter lim="800000"/>
            <a:headEnd/>
            <a:tailEnd/>
          </a:ln>
        </p:spPr>
      </p:pic>
      <p:pic>
        <p:nvPicPr>
          <p:cNvPr id="75785" name="Picture 21" descr="DA22">
            <a:hlinkClick r:id="rId13"/>
          </p:cNvPr>
          <p:cNvPicPr>
            <a:picLocks noChangeAspect="1" noChangeArrowheads="1"/>
          </p:cNvPicPr>
          <p:nvPr/>
        </p:nvPicPr>
        <p:blipFill>
          <a:blip r:embed="rId14" cstate="print"/>
          <a:srcRect/>
          <a:stretch>
            <a:fillRect/>
          </a:stretch>
        </p:blipFill>
        <p:spPr bwMode="auto">
          <a:xfrm>
            <a:off x="6781800" y="3048000"/>
            <a:ext cx="2362200" cy="3657600"/>
          </a:xfrm>
          <a:prstGeom prst="rect">
            <a:avLst/>
          </a:prstGeom>
          <a:noFill/>
          <a:ln w="9525">
            <a:noFill/>
            <a:miter lim="800000"/>
            <a:headEnd/>
            <a:tailEnd/>
          </a:ln>
        </p:spPr>
      </p:pic>
      <p:sp>
        <p:nvSpPr>
          <p:cNvPr id="75786" name="Rectangle 22"/>
          <p:cNvSpPr>
            <a:spLocks noChangeArrowheads="1"/>
          </p:cNvSpPr>
          <p:nvPr/>
        </p:nvSpPr>
        <p:spPr bwMode="auto">
          <a:xfrm>
            <a:off x="152400" y="3581400"/>
            <a:ext cx="8763000" cy="2743200"/>
          </a:xfrm>
          <a:prstGeom prst="rect">
            <a:avLst/>
          </a:prstGeom>
          <a:noFill/>
          <a:ln w="9525">
            <a:solidFill>
              <a:srgbClr val="FF0000"/>
            </a:solidFill>
            <a:miter lim="800000"/>
            <a:headEnd/>
            <a:tailEnd/>
          </a:ln>
        </p:spPr>
        <p:txBody>
          <a:bodyPr wrap="none" anchor="ctr"/>
          <a:lstStyle/>
          <a:p>
            <a:endParaRPr lang="en-US" dirty="0">
              <a:solidFill>
                <a:prstClr val="white"/>
              </a:solidFill>
            </a:endParaRPr>
          </a:p>
        </p:txBody>
      </p:sp>
      <p:sp>
        <p:nvSpPr>
          <p:cNvPr id="75787" name="WordArt 23"/>
          <p:cNvSpPr>
            <a:spLocks noChangeArrowheads="1" noChangeShapeType="1" noTextEdit="1"/>
          </p:cNvSpPr>
          <p:nvPr/>
        </p:nvSpPr>
        <p:spPr bwMode="auto">
          <a:xfrm>
            <a:off x="1676400" y="2971800"/>
            <a:ext cx="58674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ALCOHOL USE</a:t>
            </a:r>
          </a:p>
        </p:txBody>
      </p:sp>
    </p:spTree>
    <p:extLst>
      <p:ext uri="{BB962C8B-B14F-4D97-AF65-F5344CB8AC3E}">
        <p14:creationId xmlns:p14="http://schemas.microsoft.com/office/powerpoint/2010/main" val="31121387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381000" y="1981200"/>
            <a:ext cx="8382000" cy="2286000"/>
          </a:xfrm>
          <a:solidFill>
            <a:srgbClr val="000000"/>
          </a:solidFill>
        </p:spPr>
        <p:txBody>
          <a:bodyPr/>
          <a:lstStyle/>
          <a:p>
            <a:pPr algn="ctr" eaLnBrk="1" hangingPunct="1">
              <a:buClr>
                <a:srgbClr val="FFFF00"/>
              </a:buClr>
            </a:pPr>
            <a:r>
              <a:rPr lang="en-US" sz="2400" dirty="0" smtClean="0">
                <a:solidFill>
                  <a:srgbClr val="FFFF00"/>
                </a:solidFill>
              </a:rPr>
              <a:t>American Athletic Institute has studied the impact of alcohol on condition in elite athletes. Impact has shown significant projections in lost physiological condition that correlates to as much as 14 days of lost training effect…for each time drunk…</a:t>
            </a:r>
            <a:endParaRPr lang="en-US" sz="2400" dirty="0" smtClean="0"/>
          </a:p>
        </p:txBody>
      </p:sp>
      <p:pic>
        <p:nvPicPr>
          <p:cNvPr id="100355" name="Picture 3" descr="usa"/>
          <p:cNvPicPr>
            <a:picLocks noChangeAspect="1" noChangeArrowheads="1"/>
          </p:cNvPicPr>
          <p:nvPr/>
        </p:nvPicPr>
        <p:blipFill>
          <a:blip r:embed="rId3" cstate="print"/>
          <a:srcRect/>
          <a:stretch>
            <a:fillRect/>
          </a:stretch>
        </p:blipFill>
        <p:spPr bwMode="auto">
          <a:xfrm>
            <a:off x="6705600" y="4572000"/>
            <a:ext cx="2057400" cy="1447800"/>
          </a:xfrm>
          <a:prstGeom prst="rect">
            <a:avLst/>
          </a:prstGeom>
          <a:noFill/>
          <a:ln w="9525">
            <a:noFill/>
            <a:miter lim="800000"/>
            <a:headEnd/>
            <a:tailEnd/>
          </a:ln>
        </p:spPr>
      </p:pic>
      <p:sp>
        <p:nvSpPr>
          <p:cNvPr id="100356" name="Rectangle 4"/>
          <p:cNvSpPr>
            <a:spLocks noChangeArrowheads="1"/>
          </p:cNvSpPr>
          <p:nvPr/>
        </p:nvSpPr>
        <p:spPr bwMode="auto">
          <a:xfrm>
            <a:off x="4876800" y="3886200"/>
            <a:ext cx="3505200" cy="274638"/>
          </a:xfrm>
          <a:prstGeom prst="rect">
            <a:avLst/>
          </a:prstGeom>
          <a:solidFill>
            <a:srgbClr val="000000"/>
          </a:solidFill>
          <a:ln w="9525">
            <a:noFill/>
            <a:miter lim="800000"/>
            <a:headEnd/>
            <a:tailEnd/>
          </a:ln>
        </p:spPr>
        <p:txBody>
          <a:bodyPr>
            <a:spAutoFit/>
          </a:bodyPr>
          <a:lstStyle/>
          <a:p>
            <a:r>
              <a:rPr lang="en-US" sz="1200" b="1" u="sng" dirty="0">
                <a:solidFill>
                  <a:srgbClr val="FFFF00"/>
                </a:solidFill>
                <a:latin typeface="Tahoma" pitchFamily="34" charset="0"/>
              </a:rPr>
              <a:t>AMERICAN ATHLETIC INSTITUTE 2005</a:t>
            </a:r>
          </a:p>
        </p:txBody>
      </p:sp>
      <p:pic>
        <p:nvPicPr>
          <p:cNvPr id="100357" name="Picture 5" descr="AX079780"/>
          <p:cNvPicPr>
            <a:picLocks noChangeAspect="1" noChangeArrowheads="1"/>
          </p:cNvPicPr>
          <p:nvPr/>
        </p:nvPicPr>
        <p:blipFill>
          <a:blip r:embed="rId4" cstate="print"/>
          <a:srcRect/>
          <a:stretch>
            <a:fillRect/>
          </a:stretch>
        </p:blipFill>
        <p:spPr bwMode="auto">
          <a:xfrm>
            <a:off x="2971800" y="4572000"/>
            <a:ext cx="1752600" cy="1447800"/>
          </a:xfrm>
          <a:prstGeom prst="rect">
            <a:avLst/>
          </a:prstGeom>
          <a:noFill/>
          <a:ln w="9525">
            <a:noFill/>
            <a:miter lim="800000"/>
            <a:headEnd/>
            <a:tailEnd/>
          </a:ln>
        </p:spPr>
      </p:pic>
      <p:pic>
        <p:nvPicPr>
          <p:cNvPr id="100358" name="Picture 6" descr="phys1"/>
          <p:cNvPicPr>
            <a:picLocks noChangeAspect="1" noChangeArrowheads="1"/>
          </p:cNvPicPr>
          <p:nvPr/>
        </p:nvPicPr>
        <p:blipFill>
          <a:blip r:embed="rId5" cstate="print"/>
          <a:srcRect/>
          <a:stretch>
            <a:fillRect/>
          </a:stretch>
        </p:blipFill>
        <p:spPr bwMode="auto">
          <a:xfrm>
            <a:off x="457200" y="457200"/>
            <a:ext cx="1828800" cy="1295400"/>
          </a:xfrm>
          <a:prstGeom prst="rect">
            <a:avLst/>
          </a:prstGeom>
          <a:noFill/>
          <a:ln w="12700">
            <a:solidFill>
              <a:srgbClr val="00FFFF"/>
            </a:solidFill>
            <a:miter lim="800000"/>
            <a:headEnd/>
            <a:tailEnd/>
          </a:ln>
        </p:spPr>
      </p:pic>
      <p:sp>
        <p:nvSpPr>
          <p:cNvPr id="100359" name="WordArt 7"/>
          <p:cNvSpPr>
            <a:spLocks noChangeArrowheads="1" noChangeShapeType="1" noTextEdit="1"/>
          </p:cNvSpPr>
          <p:nvPr/>
        </p:nvSpPr>
        <p:spPr bwMode="auto">
          <a:xfrm>
            <a:off x="2362200" y="381000"/>
            <a:ext cx="6400800" cy="1295400"/>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FF3300"/>
                </a:solidFill>
                <a:latin typeface="Arial Black"/>
              </a:rPr>
              <a:t>1X DRUNK = 14 DAYS </a:t>
            </a:r>
          </a:p>
          <a:p>
            <a:pPr algn="ctr"/>
            <a:r>
              <a:rPr lang="en-US" sz="3600" kern="10" dirty="0">
                <a:ln w="9525">
                  <a:solidFill>
                    <a:srgbClr val="00FFFF"/>
                  </a:solidFill>
                  <a:round/>
                  <a:headEnd/>
                  <a:tailEnd/>
                </a:ln>
                <a:solidFill>
                  <a:srgbClr val="FF3300"/>
                </a:solidFill>
                <a:latin typeface="Arial Black"/>
              </a:rPr>
              <a:t>LOST TRAINING EFFECT</a:t>
            </a:r>
          </a:p>
        </p:txBody>
      </p:sp>
      <p:pic>
        <p:nvPicPr>
          <p:cNvPr id="100360" name="Picture 8" descr="SQ002257"/>
          <p:cNvPicPr>
            <a:picLocks noChangeAspect="1" noChangeArrowheads="1"/>
          </p:cNvPicPr>
          <p:nvPr/>
        </p:nvPicPr>
        <p:blipFill>
          <a:blip r:embed="rId6" cstate="print"/>
          <a:srcRect/>
          <a:stretch>
            <a:fillRect/>
          </a:stretch>
        </p:blipFill>
        <p:spPr bwMode="auto">
          <a:xfrm>
            <a:off x="4724400" y="4572000"/>
            <a:ext cx="1981200" cy="1428750"/>
          </a:xfrm>
          <a:prstGeom prst="rect">
            <a:avLst/>
          </a:prstGeom>
          <a:noFill/>
          <a:ln w="9525">
            <a:noFill/>
            <a:miter lim="800000"/>
            <a:headEnd/>
            <a:tailEnd/>
          </a:ln>
        </p:spPr>
      </p:pic>
      <p:pic>
        <p:nvPicPr>
          <p:cNvPr id="100361" name="Picture 9" descr="42-15317143"/>
          <p:cNvPicPr>
            <a:picLocks noChangeAspect="1" noChangeArrowheads="1"/>
          </p:cNvPicPr>
          <p:nvPr/>
        </p:nvPicPr>
        <p:blipFill>
          <a:blip r:embed="rId7" cstate="print"/>
          <a:srcRect/>
          <a:stretch>
            <a:fillRect/>
          </a:stretch>
        </p:blipFill>
        <p:spPr bwMode="auto">
          <a:xfrm>
            <a:off x="1752601" y="4572000"/>
            <a:ext cx="1262063" cy="1447800"/>
          </a:xfrm>
          <a:prstGeom prst="rect">
            <a:avLst/>
          </a:prstGeom>
          <a:noFill/>
          <a:ln w="9525">
            <a:noFill/>
            <a:miter lim="800000"/>
            <a:headEnd/>
            <a:tailEnd/>
          </a:ln>
        </p:spPr>
      </p:pic>
      <p:pic>
        <p:nvPicPr>
          <p:cNvPr id="100362" name="Picture 10" descr="AX075924"/>
          <p:cNvPicPr>
            <a:picLocks noChangeAspect="1" noChangeArrowheads="1"/>
          </p:cNvPicPr>
          <p:nvPr/>
        </p:nvPicPr>
        <p:blipFill>
          <a:blip r:embed="rId8" cstate="print"/>
          <a:srcRect/>
          <a:stretch>
            <a:fillRect/>
          </a:stretch>
        </p:blipFill>
        <p:spPr bwMode="auto">
          <a:xfrm>
            <a:off x="381000" y="4572000"/>
            <a:ext cx="1395413" cy="1447800"/>
          </a:xfrm>
          <a:prstGeom prst="rect">
            <a:avLst/>
          </a:prstGeom>
          <a:noFill/>
          <a:ln w="9525">
            <a:noFill/>
            <a:miter lim="800000"/>
            <a:headEnd/>
            <a:tailEnd/>
          </a:ln>
        </p:spPr>
      </p:pic>
      <p:sp>
        <p:nvSpPr>
          <p:cNvPr id="100363" name="Oval 11"/>
          <p:cNvSpPr>
            <a:spLocks noChangeArrowheads="1"/>
          </p:cNvSpPr>
          <p:nvPr/>
        </p:nvSpPr>
        <p:spPr bwMode="auto">
          <a:xfrm>
            <a:off x="1752600" y="4648200"/>
            <a:ext cx="1371600" cy="1295400"/>
          </a:xfrm>
          <a:prstGeom prst="ellipse">
            <a:avLst/>
          </a:prstGeom>
          <a:noFill/>
          <a:ln w="79375">
            <a:solidFill>
              <a:srgbClr val="FF0000"/>
            </a:solidFill>
            <a:round/>
            <a:headEnd/>
            <a:tailEnd/>
          </a:ln>
        </p:spPr>
        <p:txBody>
          <a:bodyPr wrap="none" anchor="ctr"/>
          <a:lstStyle/>
          <a:p>
            <a:endParaRPr lang="en-US" dirty="0">
              <a:solidFill>
                <a:prstClr val="white"/>
              </a:solidFill>
            </a:endParaRPr>
          </a:p>
        </p:txBody>
      </p:sp>
      <p:sp>
        <p:nvSpPr>
          <p:cNvPr id="100364" name="WordArt 12"/>
          <p:cNvSpPr>
            <a:spLocks noChangeArrowheads="1" noChangeShapeType="1" noTextEdit="1"/>
          </p:cNvSpPr>
          <p:nvPr/>
        </p:nvSpPr>
        <p:spPr bwMode="auto">
          <a:xfrm>
            <a:off x="228600" y="6210300"/>
            <a:ext cx="86868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FFFF00"/>
                </a:solidFill>
                <a:latin typeface="Arial Black"/>
              </a:rPr>
              <a:t>DON'T WASTE YOUR TIME</a:t>
            </a:r>
          </a:p>
        </p:txBody>
      </p:sp>
      <p:pic>
        <p:nvPicPr>
          <p:cNvPr id="100365" name="Picture 13" descr="blue_bar"/>
          <p:cNvPicPr>
            <a:picLocks noChangeAspect="1" noChangeArrowheads="1"/>
          </p:cNvPicPr>
          <p:nvPr/>
        </p:nvPicPr>
        <p:blipFill>
          <a:blip r:embed="rId9" cstate="print"/>
          <a:srcRect/>
          <a:stretch>
            <a:fillRect/>
          </a:stretch>
        </p:blipFill>
        <p:spPr bwMode="auto">
          <a:xfrm>
            <a:off x="381000" y="4343400"/>
            <a:ext cx="8382000" cy="228600"/>
          </a:xfrm>
          <a:prstGeom prst="rect">
            <a:avLst/>
          </a:prstGeom>
          <a:noFill/>
          <a:ln w="9525">
            <a:noFill/>
            <a:miter lim="800000"/>
            <a:headEnd/>
            <a:tailEnd/>
          </a:ln>
        </p:spPr>
      </p:pic>
      <p:pic>
        <p:nvPicPr>
          <p:cNvPr id="100366" name="Picture 14" descr="untitled"/>
          <p:cNvPicPr>
            <a:picLocks noChangeAspect="1" noChangeArrowheads="1"/>
          </p:cNvPicPr>
          <p:nvPr/>
        </p:nvPicPr>
        <p:blipFill>
          <a:blip r:embed="rId10" cstate="print"/>
          <a:srcRect/>
          <a:stretch>
            <a:fillRect/>
          </a:stretch>
        </p:blipFill>
        <p:spPr bwMode="auto">
          <a:xfrm>
            <a:off x="4191000" y="3886200"/>
            <a:ext cx="685800" cy="533400"/>
          </a:xfrm>
          <a:prstGeom prst="rect">
            <a:avLst/>
          </a:prstGeom>
          <a:noFill/>
          <a:ln w="9525">
            <a:noFill/>
            <a:miter lim="800000"/>
            <a:headEnd/>
            <a:tailEnd/>
          </a:ln>
        </p:spPr>
      </p:pic>
    </p:spTree>
    <p:extLst>
      <p:ext uri="{BB962C8B-B14F-4D97-AF65-F5344CB8AC3E}">
        <p14:creationId xmlns:p14="http://schemas.microsoft.com/office/powerpoint/2010/main" val="1517271589"/>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ln>
            <a:solidFill>
              <a:srgbClr val="FF0000"/>
            </a:solidFill>
          </a:ln>
        </p:spPr>
        <p:txBody>
          <a:bodyPr>
            <a:normAutofit fontScale="90000"/>
          </a:bodyPr>
          <a:lstStyle/>
          <a:p>
            <a:pPr algn="r"/>
            <a:r>
              <a:rPr lang="en-US" dirty="0" smtClean="0">
                <a:solidFill>
                  <a:srgbClr val="FFFF00"/>
                </a:solidFill>
              </a:rPr>
              <a:t>Start Up Speed</a:t>
            </a:r>
            <a:br>
              <a:rPr lang="en-US" dirty="0" smtClean="0">
                <a:solidFill>
                  <a:srgbClr val="FFFF00"/>
                </a:solidFill>
              </a:rPr>
            </a:br>
            <a:r>
              <a:rPr lang="en-US" dirty="0" smtClean="0">
                <a:solidFill>
                  <a:srgbClr val="FFFF00"/>
                </a:solidFill>
              </a:rPr>
              <a:t> 0-10 YDS.  &lt; 8%</a:t>
            </a:r>
            <a:endParaRPr lang="en-US" dirty="0">
              <a:solidFill>
                <a:srgbClr val="FFFF00"/>
              </a:solidFill>
            </a:endParaRPr>
          </a:p>
        </p:txBody>
      </p:sp>
      <p:pic>
        <p:nvPicPr>
          <p:cNvPr id="70670" name="Picture 14" descr="http://www.nike.com/usnikefootball/us/en_US/flash_modules/wallpaper/imgs/w11_1024.jpg"/>
          <p:cNvPicPr>
            <a:picLocks noChangeAspect="1" noChangeArrowheads="1"/>
          </p:cNvPicPr>
          <p:nvPr/>
        </p:nvPicPr>
        <p:blipFill>
          <a:blip r:embed="rId3" cstate="print"/>
          <a:srcRect/>
          <a:stretch>
            <a:fillRect/>
          </a:stretch>
        </p:blipFill>
        <p:spPr bwMode="auto">
          <a:xfrm>
            <a:off x="228600" y="1676400"/>
            <a:ext cx="8610600" cy="4953000"/>
          </a:xfrm>
          <a:prstGeom prst="rect">
            <a:avLst/>
          </a:prstGeom>
          <a:noFill/>
        </p:spPr>
      </p:pic>
      <p:pic>
        <p:nvPicPr>
          <p:cNvPr id="528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57" y="388257"/>
            <a:ext cx="4533247" cy="97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1" y="685802"/>
            <a:ext cx="1006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909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fontScale="90000"/>
          </a:bodyPr>
          <a:lstStyle/>
          <a:p>
            <a:pPr algn="r"/>
            <a:r>
              <a:rPr lang="en-US" dirty="0" smtClean="0">
                <a:solidFill>
                  <a:srgbClr val="FFFF00"/>
                </a:solidFill>
              </a:rPr>
              <a:t>Acceleration </a:t>
            </a:r>
            <a:br>
              <a:rPr lang="en-US" dirty="0" smtClean="0">
                <a:solidFill>
                  <a:srgbClr val="FFFF00"/>
                </a:solidFill>
              </a:rPr>
            </a:br>
            <a:r>
              <a:rPr lang="en-US" dirty="0" smtClean="0">
                <a:solidFill>
                  <a:srgbClr val="FFFF00"/>
                </a:solidFill>
              </a:rPr>
              <a:t>0-20 YDS.  &lt; 6% </a:t>
            </a:r>
            <a:endParaRPr lang="en-US" dirty="0">
              <a:solidFill>
                <a:srgbClr val="FFFF00"/>
              </a:solidFill>
            </a:endParaRPr>
          </a:p>
        </p:txBody>
      </p:sp>
      <p:pic>
        <p:nvPicPr>
          <p:cNvPr id="71682" name="Picture 2" descr="http://www.nike.com/usnikefootball/us/en_US/flash_modules/wallpaper/imgs/w51_1024.jpg"/>
          <p:cNvPicPr>
            <a:picLocks noChangeAspect="1" noChangeArrowheads="1"/>
          </p:cNvPicPr>
          <p:nvPr/>
        </p:nvPicPr>
        <p:blipFill>
          <a:blip r:embed="rId3" cstate="print"/>
          <a:srcRect/>
          <a:stretch>
            <a:fillRect/>
          </a:stretch>
        </p:blipFill>
        <p:spPr bwMode="auto">
          <a:xfrm>
            <a:off x="266701" y="1524000"/>
            <a:ext cx="8610600" cy="5105400"/>
          </a:xfrm>
          <a:prstGeom prst="rect">
            <a:avLst/>
          </a:prstGeom>
          <a:noFill/>
          <a:ln>
            <a:solidFill>
              <a:srgbClr val="FF0000"/>
            </a:solidFill>
          </a:ln>
        </p:spPr>
      </p:pic>
      <p:pic>
        <p:nvPicPr>
          <p:cNvPr id="529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000"/>
            <a:ext cx="4273550" cy="90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4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733935"/>
            <a:ext cx="1679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46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r>
              <a:rPr lang="en-US" sz="5400" b="1" dirty="0" smtClean="0">
                <a:solidFill>
                  <a:srgbClr val="FFFF00"/>
                </a:solidFill>
              </a:rPr>
              <a:t>Agility Reaction</a:t>
            </a:r>
            <a:r>
              <a:rPr lang="en-US" sz="5400" b="1" dirty="0">
                <a:solidFill>
                  <a:srgbClr val="FFFF00"/>
                </a:solidFill>
              </a:rPr>
              <a:t> </a:t>
            </a:r>
            <a:r>
              <a:rPr lang="en-US" sz="5400" b="1" dirty="0" smtClean="0">
                <a:solidFill>
                  <a:srgbClr val="FFFF00"/>
                </a:solidFill>
              </a:rPr>
              <a:t>&lt; 8%</a:t>
            </a:r>
            <a:endParaRPr lang="en-US" sz="5400" b="1" dirty="0">
              <a:solidFill>
                <a:srgbClr val="FFFF00"/>
              </a:solidFill>
            </a:endParaRPr>
          </a:p>
        </p:txBody>
      </p:sp>
      <p:pic>
        <p:nvPicPr>
          <p:cNvPr id="72706" name="Picture 2" descr="http://www.nike.com/usnikefootball/us/en_US/flash_modules/wallpaper/imgs/w53_1024.jpg"/>
          <p:cNvPicPr>
            <a:picLocks noChangeAspect="1" noChangeArrowheads="1"/>
          </p:cNvPicPr>
          <p:nvPr/>
        </p:nvPicPr>
        <p:blipFill>
          <a:blip r:embed="rId3" cstate="print"/>
          <a:srcRect/>
          <a:stretch>
            <a:fillRect/>
          </a:stretch>
        </p:blipFill>
        <p:spPr bwMode="auto">
          <a:xfrm>
            <a:off x="228600" y="1676400"/>
            <a:ext cx="8686800" cy="4953000"/>
          </a:xfrm>
          <a:prstGeom prst="rect">
            <a:avLst/>
          </a:prstGeom>
          <a:noFill/>
          <a:ln>
            <a:solidFill>
              <a:srgbClr val="FF0000"/>
            </a:solidFill>
          </a:ln>
        </p:spPr>
      </p:pic>
      <p:sp>
        <p:nvSpPr>
          <p:cNvPr id="5" name="Down Arrow 4"/>
          <p:cNvSpPr/>
          <p:nvPr/>
        </p:nvSpPr>
        <p:spPr>
          <a:xfrm>
            <a:off x="836967" y="381000"/>
            <a:ext cx="484632"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590800" y="1695450"/>
            <a:ext cx="4343400" cy="923330"/>
          </a:xfrm>
          <a:prstGeom prst="rect">
            <a:avLst/>
          </a:prstGeom>
          <a:noFill/>
        </p:spPr>
        <p:txBody>
          <a:bodyPr wrap="square" rtlCol="0">
            <a:spAutoFit/>
          </a:bodyPr>
          <a:lstStyle/>
          <a:p>
            <a:pPr algn="ctr"/>
            <a:r>
              <a:rPr lang="en-US" sz="5400" dirty="0">
                <a:solidFill>
                  <a:srgbClr val="FFFF00"/>
                </a:solidFill>
              </a:rPr>
              <a:t>0-5 yds</a:t>
            </a:r>
            <a:r>
              <a:rPr lang="en-US" dirty="0">
                <a:solidFill>
                  <a:prstClr val="white"/>
                </a:solidFill>
              </a:rPr>
              <a:t>.</a:t>
            </a:r>
          </a:p>
        </p:txBody>
      </p:sp>
    </p:spTree>
    <p:extLst>
      <p:ext uri="{BB962C8B-B14F-4D97-AF65-F5344CB8AC3E}">
        <p14:creationId xmlns:p14="http://schemas.microsoft.com/office/powerpoint/2010/main" val="297811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pPr eaLnBrk="1" hangingPunct="1"/>
            <a:endParaRPr lang="en-US" dirty="0" smtClean="0"/>
          </a:p>
        </p:txBody>
      </p:sp>
      <p:sp>
        <p:nvSpPr>
          <p:cNvPr id="111619" name="Rectangle 3"/>
          <p:cNvSpPr>
            <a:spLocks noGrp="1" noChangeArrowheads="1"/>
          </p:cNvSpPr>
          <p:nvPr>
            <p:ph type="subTitle" idx="1"/>
          </p:nvPr>
        </p:nvSpPr>
        <p:spPr/>
        <p:txBody>
          <a:bodyPr/>
          <a:lstStyle/>
          <a:p>
            <a:pPr eaLnBrk="1" hangingPunct="1"/>
            <a:endParaRPr lang="en-US" dirty="0" smtClean="0"/>
          </a:p>
        </p:txBody>
      </p:sp>
      <p:sp>
        <p:nvSpPr>
          <p:cNvPr id="111620"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dirty="0">
              <a:solidFill>
                <a:prstClr val="white"/>
              </a:solidFill>
            </a:endParaRPr>
          </a:p>
        </p:txBody>
      </p:sp>
      <p:pic>
        <p:nvPicPr>
          <p:cNvPr id="2050" name="Picture 2"/>
          <p:cNvPicPr>
            <a:picLocks noChangeAspect="1" noChangeArrowheads="1"/>
          </p:cNvPicPr>
          <p:nvPr/>
        </p:nvPicPr>
        <p:blipFill>
          <a:blip r:embed="rId3" cstate="print"/>
          <a:srcRect/>
          <a:stretch>
            <a:fillRect/>
          </a:stretch>
        </p:blipFill>
        <p:spPr bwMode="auto">
          <a:xfrm>
            <a:off x="304800" y="228600"/>
            <a:ext cx="8629650" cy="6419850"/>
          </a:xfrm>
          <a:prstGeom prst="rect">
            <a:avLst/>
          </a:prstGeom>
          <a:noFill/>
          <a:ln w="9525">
            <a:noFill/>
            <a:miter lim="800000"/>
            <a:headEnd/>
            <a:tailEnd/>
          </a:ln>
        </p:spPr>
      </p:pic>
      <p:sp>
        <p:nvSpPr>
          <p:cNvPr id="111626" name="AutoShape 10"/>
          <p:cNvSpPr>
            <a:spLocks noChangeArrowheads="1"/>
          </p:cNvSpPr>
          <p:nvPr/>
        </p:nvSpPr>
        <p:spPr bwMode="auto">
          <a:xfrm>
            <a:off x="6019800" y="1219200"/>
            <a:ext cx="1066800" cy="1524000"/>
          </a:xfrm>
          <a:prstGeom prst="downArrow">
            <a:avLst>
              <a:gd name="adj1" fmla="val 50000"/>
              <a:gd name="adj2" fmla="val 35227"/>
            </a:avLst>
          </a:prstGeom>
          <a:solidFill>
            <a:srgbClr val="FF3300"/>
          </a:solidFill>
          <a:ln w="9525">
            <a:solidFill>
              <a:schemeClr val="tx1"/>
            </a:solidFill>
            <a:miter lim="800000"/>
            <a:headEnd/>
            <a:tailEnd/>
          </a:ln>
        </p:spPr>
        <p:txBody>
          <a:bodyPr vert="eaVert" wrap="none" anchor="ctr"/>
          <a:lstStyle/>
          <a:p>
            <a:endParaRPr lang="en-US" dirty="0">
              <a:solidFill>
                <a:prstClr val="white"/>
              </a:solidFill>
            </a:endParaRPr>
          </a:p>
        </p:txBody>
      </p:sp>
      <p:sp>
        <p:nvSpPr>
          <p:cNvPr id="111627" name="WordArt 11"/>
          <p:cNvSpPr>
            <a:spLocks noChangeArrowheads="1" noChangeShapeType="1" noTextEdit="1"/>
          </p:cNvSpPr>
          <p:nvPr/>
        </p:nvSpPr>
        <p:spPr bwMode="auto">
          <a:xfrm>
            <a:off x="5486400" y="1371600"/>
            <a:ext cx="2209800" cy="3429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WEAKER</a:t>
            </a:r>
          </a:p>
        </p:txBody>
      </p:sp>
      <p:sp>
        <p:nvSpPr>
          <p:cNvPr id="11" name="Rectangle 10"/>
          <p:cNvSpPr/>
          <p:nvPr/>
        </p:nvSpPr>
        <p:spPr>
          <a:xfrm>
            <a:off x="304800" y="2133600"/>
            <a:ext cx="4730269" cy="923330"/>
          </a:xfrm>
          <a:prstGeom prst="rect">
            <a:avLst/>
          </a:prstGeom>
        </p:spPr>
        <p:txBody>
          <a:bodyPr wrap="none">
            <a:spAutoFit/>
          </a:bodyPr>
          <a:lstStyle/>
          <a:p>
            <a:r>
              <a:rPr lang="en-US" sz="5400" dirty="0">
                <a:solidFill>
                  <a:prstClr val="white"/>
                </a:solidFill>
              </a:rPr>
              <a:t>Explosive Power</a:t>
            </a:r>
          </a:p>
        </p:txBody>
      </p:sp>
      <p:sp>
        <p:nvSpPr>
          <p:cNvPr id="13" name="Rectangle 12"/>
          <p:cNvSpPr/>
          <p:nvPr/>
        </p:nvSpPr>
        <p:spPr>
          <a:xfrm>
            <a:off x="228600" y="2895600"/>
            <a:ext cx="5115568" cy="923330"/>
          </a:xfrm>
          <a:prstGeom prst="rect">
            <a:avLst/>
          </a:prstGeom>
        </p:spPr>
        <p:txBody>
          <a:bodyPr wrap="none">
            <a:spAutoFit/>
          </a:bodyPr>
          <a:lstStyle/>
          <a:p>
            <a:pPr algn="ctr"/>
            <a:r>
              <a:rPr lang="en-US" sz="5400" dirty="0">
                <a:solidFill>
                  <a:prstClr val="white"/>
                </a:solidFill>
              </a:rPr>
              <a:t>Power Endurance</a:t>
            </a:r>
          </a:p>
        </p:txBody>
      </p:sp>
      <p:sp>
        <p:nvSpPr>
          <p:cNvPr id="14" name="Rectangle 13"/>
          <p:cNvSpPr/>
          <p:nvPr/>
        </p:nvSpPr>
        <p:spPr>
          <a:xfrm>
            <a:off x="3429001" y="304800"/>
            <a:ext cx="5402441" cy="1107996"/>
          </a:xfrm>
          <a:prstGeom prst="rect">
            <a:avLst/>
          </a:prstGeom>
        </p:spPr>
        <p:txBody>
          <a:bodyPr wrap="none">
            <a:spAutoFit/>
          </a:bodyPr>
          <a:lstStyle/>
          <a:p>
            <a:pPr algn="ctr"/>
            <a:r>
              <a:rPr lang="en-US" sz="6600" kern="10" dirty="0">
                <a:ln w="9525">
                  <a:solidFill>
                    <a:srgbClr val="000000"/>
                  </a:solidFill>
                  <a:round/>
                  <a:headEnd/>
                  <a:tailEnd/>
                </a:ln>
                <a:solidFill>
                  <a:srgbClr val="FF3300"/>
                </a:solidFill>
                <a:latin typeface="Arial Black"/>
              </a:rPr>
              <a:t>STRENGTH</a:t>
            </a:r>
          </a:p>
        </p:txBody>
      </p:sp>
      <p:sp>
        <p:nvSpPr>
          <p:cNvPr id="15" name="Rectangle 14"/>
          <p:cNvSpPr/>
          <p:nvPr/>
        </p:nvSpPr>
        <p:spPr>
          <a:xfrm>
            <a:off x="381000" y="1371600"/>
            <a:ext cx="1727974" cy="923330"/>
          </a:xfrm>
          <a:prstGeom prst="rect">
            <a:avLst/>
          </a:prstGeom>
        </p:spPr>
        <p:txBody>
          <a:bodyPr wrap="none">
            <a:spAutoFit/>
          </a:bodyPr>
          <a:lstStyle/>
          <a:p>
            <a:pPr algn="ctr"/>
            <a:r>
              <a:rPr lang="en-US" sz="5400" dirty="0">
                <a:solidFill>
                  <a:prstClr val="white"/>
                </a:solidFill>
              </a:rPr>
              <a:t>Force</a:t>
            </a:r>
          </a:p>
        </p:txBody>
      </p:sp>
    </p:spTree>
    <p:extLst>
      <p:ext uri="{BB962C8B-B14F-4D97-AF65-F5344CB8AC3E}">
        <p14:creationId xmlns:p14="http://schemas.microsoft.com/office/powerpoint/2010/main" val="428080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pPr eaLnBrk="1" hangingPunct="1"/>
            <a:endParaRPr lang="en-US" dirty="0" smtClean="0"/>
          </a:p>
        </p:txBody>
      </p:sp>
      <p:sp>
        <p:nvSpPr>
          <p:cNvPr id="114691" name="Rectangle 3"/>
          <p:cNvSpPr>
            <a:spLocks noGrp="1" noChangeArrowheads="1"/>
          </p:cNvSpPr>
          <p:nvPr>
            <p:ph type="subTitle" idx="1"/>
          </p:nvPr>
        </p:nvSpPr>
        <p:spPr/>
        <p:txBody>
          <a:bodyPr/>
          <a:lstStyle/>
          <a:p>
            <a:pPr eaLnBrk="1" hangingPunct="1"/>
            <a:endParaRPr lang="en-US" dirty="0" smtClean="0"/>
          </a:p>
        </p:txBody>
      </p:sp>
      <p:sp>
        <p:nvSpPr>
          <p:cNvPr id="114692"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dirty="0">
              <a:solidFill>
                <a:prstClr val="white"/>
              </a:solidFill>
            </a:endParaRPr>
          </a:p>
        </p:txBody>
      </p:sp>
      <p:pic>
        <p:nvPicPr>
          <p:cNvPr id="532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963" y="152400"/>
            <a:ext cx="4638675" cy="38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5" name="WordArt 7"/>
          <p:cNvSpPr>
            <a:spLocks noChangeArrowheads="1" noChangeShapeType="1" noTextEdit="1"/>
          </p:cNvSpPr>
          <p:nvPr/>
        </p:nvSpPr>
        <p:spPr bwMode="auto">
          <a:xfrm>
            <a:off x="4419600" y="3581400"/>
            <a:ext cx="43434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3300"/>
                </a:solidFill>
                <a:latin typeface="Arial Black"/>
              </a:rPr>
              <a:t>INJURIES</a:t>
            </a:r>
          </a:p>
        </p:txBody>
      </p:sp>
      <p:sp>
        <p:nvSpPr>
          <p:cNvPr id="114696" name="AutoShape 8"/>
          <p:cNvSpPr>
            <a:spLocks noChangeArrowheads="1"/>
          </p:cNvSpPr>
          <p:nvPr/>
        </p:nvSpPr>
        <p:spPr bwMode="auto">
          <a:xfrm rot="10800000">
            <a:off x="5943600" y="4343400"/>
            <a:ext cx="1676400" cy="2362200"/>
          </a:xfrm>
          <a:prstGeom prst="downArrow">
            <a:avLst>
              <a:gd name="adj1" fmla="val 50000"/>
              <a:gd name="adj2" fmla="val 35227"/>
            </a:avLst>
          </a:prstGeom>
          <a:solidFill>
            <a:srgbClr val="FF3300"/>
          </a:solidFill>
          <a:ln w="9525">
            <a:solidFill>
              <a:schemeClr val="tx1"/>
            </a:solidFill>
            <a:miter lim="800000"/>
            <a:headEnd/>
            <a:tailEnd/>
          </a:ln>
        </p:spPr>
        <p:txBody>
          <a:bodyPr vert="eaVert" wrap="none" anchor="ctr"/>
          <a:lstStyle/>
          <a:p>
            <a:endParaRPr lang="en-US" dirty="0">
              <a:solidFill>
                <a:prstClr val="white"/>
              </a:solidFill>
            </a:endParaRPr>
          </a:p>
        </p:txBody>
      </p:sp>
      <p:sp>
        <p:nvSpPr>
          <p:cNvPr id="114697" name="WordArt 9"/>
          <p:cNvSpPr>
            <a:spLocks noChangeArrowheads="1" noChangeShapeType="1" noTextEdit="1"/>
          </p:cNvSpPr>
          <p:nvPr/>
        </p:nvSpPr>
        <p:spPr bwMode="auto">
          <a:xfrm>
            <a:off x="4953000" y="5562600"/>
            <a:ext cx="38100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2X HIGHER</a:t>
            </a:r>
          </a:p>
        </p:txBody>
      </p:sp>
      <p:pic>
        <p:nvPicPr>
          <p:cNvPr id="158721" name="Picture 1"/>
          <p:cNvPicPr>
            <a:picLocks noChangeAspect="1" noChangeArrowheads="1"/>
          </p:cNvPicPr>
          <p:nvPr/>
        </p:nvPicPr>
        <p:blipFill>
          <a:blip r:embed="rId4" cstate="print"/>
          <a:srcRect/>
          <a:stretch>
            <a:fillRect/>
          </a:stretch>
        </p:blipFill>
        <p:spPr bwMode="auto">
          <a:xfrm>
            <a:off x="457200" y="457200"/>
            <a:ext cx="3581400" cy="6019800"/>
          </a:xfrm>
          <a:prstGeom prst="rect">
            <a:avLst/>
          </a:prstGeom>
          <a:noFill/>
          <a:ln w="9525">
            <a:solidFill>
              <a:srgbClr val="FFFF00"/>
            </a:solidFill>
            <a:miter lim="800000"/>
            <a:headEnd/>
            <a:tailEnd/>
          </a:ln>
          <a:effectLst/>
        </p:spPr>
      </p:pic>
    </p:spTree>
    <p:extLst>
      <p:ext uri="{BB962C8B-B14F-4D97-AF65-F5344CB8AC3E}">
        <p14:creationId xmlns:p14="http://schemas.microsoft.com/office/powerpoint/2010/main" val="327406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i="1" dirty="0" smtClean="0"/>
              <a:t>Educational Goals of </a:t>
            </a:r>
            <a:r>
              <a:rPr lang="en-US" i="1" dirty="0" smtClean="0"/>
              <a:t>Activities</a:t>
            </a:r>
            <a:endParaRPr lang="en-US" dirty="0" smtClean="0"/>
          </a:p>
        </p:txBody>
      </p:sp>
      <p:sp>
        <p:nvSpPr>
          <p:cNvPr id="14339" name="Rectangle 3"/>
          <p:cNvSpPr>
            <a:spLocks noGrp="1" noChangeArrowheads="1"/>
          </p:cNvSpPr>
          <p:nvPr>
            <p:ph type="body" idx="1"/>
          </p:nvPr>
        </p:nvSpPr>
        <p:spPr/>
        <p:txBody>
          <a:bodyPr/>
          <a:lstStyle/>
          <a:p>
            <a:pPr>
              <a:buFont typeface="Monotype Sorts" pitchFamily="2" charset="2"/>
              <a:buNone/>
            </a:pPr>
            <a:r>
              <a:rPr lang="en-US" dirty="0" smtClean="0"/>
              <a:t>Participants enhances the development of:</a:t>
            </a:r>
          </a:p>
          <a:p>
            <a:r>
              <a:rPr lang="en-US" dirty="0" smtClean="0"/>
              <a:t>Competency</a:t>
            </a:r>
          </a:p>
          <a:p>
            <a:r>
              <a:rPr lang="en-US" dirty="0" smtClean="0"/>
              <a:t>Character</a:t>
            </a:r>
          </a:p>
          <a:p>
            <a:r>
              <a:rPr lang="en-US" dirty="0" smtClean="0"/>
              <a:t>Civility</a:t>
            </a:r>
          </a:p>
          <a:p>
            <a:r>
              <a:rPr lang="en-US" dirty="0" smtClean="0"/>
              <a:t>Citizenship</a:t>
            </a:r>
          </a:p>
        </p:txBody>
      </p:sp>
      <p:pic>
        <p:nvPicPr>
          <p:cNvPr id="14340" name="Picture 5" descr="C:\Documents and Settings\bob\My Documents\My Pictures\AdamM_With_Kids.jpg"/>
          <p:cNvPicPr>
            <a:picLocks noChangeAspect="1" noChangeArrowheads="1"/>
          </p:cNvPicPr>
          <p:nvPr/>
        </p:nvPicPr>
        <p:blipFill>
          <a:blip r:embed="rId3" cstate="print"/>
          <a:stretch>
            <a:fillRect/>
          </a:stretch>
        </p:blipFill>
        <p:spPr bwMode="auto">
          <a:xfrm>
            <a:off x="9296400" y="2362200"/>
            <a:ext cx="2935214" cy="195276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657600" y="2362200"/>
            <a:ext cx="4726721" cy="39263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dirty="0" smtClean="0"/>
          </a:p>
        </p:txBody>
      </p:sp>
      <p:sp>
        <p:nvSpPr>
          <p:cNvPr id="97283" name="Rectangle 3"/>
          <p:cNvSpPr>
            <a:spLocks noGrp="1" noChangeArrowheads="1"/>
          </p:cNvSpPr>
          <p:nvPr>
            <p:ph type="body" idx="1"/>
          </p:nvPr>
        </p:nvSpPr>
        <p:spPr/>
        <p:txBody>
          <a:bodyPr/>
          <a:lstStyle/>
          <a:p>
            <a:pPr eaLnBrk="1" hangingPunct="1"/>
            <a:endParaRPr lang="en-US" dirty="0" smtClean="0"/>
          </a:p>
        </p:txBody>
      </p:sp>
      <p:pic>
        <p:nvPicPr>
          <p:cNvPr id="97284" name="Picture 4" descr="sixbeer"/>
          <p:cNvPicPr>
            <a:picLocks noChangeAspect="1" noChangeArrowheads="1"/>
          </p:cNvPicPr>
          <p:nvPr/>
        </p:nvPicPr>
        <p:blipFill>
          <a:blip r:embed="rId3" cstate="print"/>
          <a:srcRect/>
          <a:stretch>
            <a:fillRect/>
          </a:stretch>
        </p:blipFill>
        <p:spPr bwMode="auto">
          <a:xfrm>
            <a:off x="304800" y="228600"/>
            <a:ext cx="8534400" cy="5867400"/>
          </a:xfrm>
          <a:prstGeom prst="rect">
            <a:avLst/>
          </a:prstGeom>
          <a:noFill/>
          <a:ln w="9525">
            <a:noFill/>
            <a:miter lim="800000"/>
            <a:headEnd/>
            <a:tailEnd/>
          </a:ln>
        </p:spPr>
      </p:pic>
      <p:pic>
        <p:nvPicPr>
          <p:cNvPr id="97285" name="Picture 5" descr="tesdtost"/>
          <p:cNvPicPr>
            <a:picLocks noChangeAspect="1" noChangeArrowheads="1"/>
          </p:cNvPicPr>
          <p:nvPr/>
        </p:nvPicPr>
        <p:blipFill>
          <a:blip r:embed="rId4" cstate="print"/>
          <a:srcRect/>
          <a:stretch>
            <a:fillRect/>
          </a:stretch>
        </p:blipFill>
        <p:spPr bwMode="auto">
          <a:xfrm>
            <a:off x="6096000" y="304800"/>
            <a:ext cx="2743200" cy="1752600"/>
          </a:xfrm>
          <a:prstGeom prst="rect">
            <a:avLst/>
          </a:prstGeom>
          <a:noFill/>
          <a:ln w="9525">
            <a:noFill/>
            <a:miter lim="800000"/>
            <a:headEnd/>
            <a:tailEnd/>
          </a:ln>
        </p:spPr>
      </p:pic>
      <p:sp>
        <p:nvSpPr>
          <p:cNvPr id="97286" name="WordArt 6"/>
          <p:cNvSpPr>
            <a:spLocks noChangeArrowheads="1" noChangeShapeType="1" noTextEdit="1"/>
          </p:cNvSpPr>
          <p:nvPr/>
        </p:nvSpPr>
        <p:spPr bwMode="auto">
          <a:xfrm>
            <a:off x="381000" y="3200400"/>
            <a:ext cx="3962400" cy="2590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TESTOSTERONE</a:t>
            </a:r>
          </a:p>
          <a:p>
            <a:pPr algn="ctr"/>
            <a:r>
              <a:rPr lang="en-US" sz="3600" kern="10" dirty="0">
                <a:ln w="9525">
                  <a:solidFill>
                    <a:srgbClr val="000000"/>
                  </a:solidFill>
                  <a:round/>
                  <a:headEnd/>
                  <a:tailEnd/>
                </a:ln>
                <a:solidFill>
                  <a:srgbClr val="FF0000"/>
                </a:solidFill>
                <a:latin typeface="Arial Black"/>
              </a:rPr>
              <a:t>       VERSUS</a:t>
            </a:r>
          </a:p>
          <a:p>
            <a:pPr algn="ctr"/>
            <a:r>
              <a:rPr lang="en-US" sz="3600" kern="10" dirty="0">
                <a:ln w="9525">
                  <a:solidFill>
                    <a:srgbClr val="000000"/>
                  </a:solidFill>
                  <a:round/>
                  <a:headEnd/>
                  <a:tailEnd/>
                </a:ln>
                <a:solidFill>
                  <a:srgbClr val="FF0000"/>
                </a:solidFill>
                <a:latin typeface="Arial Black"/>
              </a:rPr>
              <a:t>     ALCOHOL</a:t>
            </a:r>
          </a:p>
        </p:txBody>
      </p:sp>
      <p:sp>
        <p:nvSpPr>
          <p:cNvPr id="38919" name="WordArt 7"/>
          <p:cNvSpPr>
            <a:spLocks noChangeArrowheads="1" noChangeShapeType="1" noTextEdit="1"/>
          </p:cNvSpPr>
          <p:nvPr/>
        </p:nvSpPr>
        <p:spPr bwMode="auto">
          <a:xfrm>
            <a:off x="914400" y="457200"/>
            <a:ext cx="5638800" cy="1066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YOU LOSE...</a:t>
            </a:r>
          </a:p>
        </p:txBody>
      </p:sp>
      <p:sp>
        <p:nvSpPr>
          <p:cNvPr id="38920" name="Rectangle 8"/>
          <p:cNvSpPr>
            <a:spLocks noChangeArrowheads="1"/>
          </p:cNvSpPr>
          <p:nvPr/>
        </p:nvSpPr>
        <p:spPr bwMode="auto">
          <a:xfrm>
            <a:off x="6324600" y="1981200"/>
            <a:ext cx="2362200" cy="2678113"/>
          </a:xfrm>
          <a:prstGeom prst="rect">
            <a:avLst/>
          </a:prstGeom>
          <a:solidFill>
            <a:schemeClr val="bg1"/>
          </a:solidFill>
          <a:ln w="9525">
            <a:noFill/>
            <a:miter lim="800000"/>
            <a:headEnd/>
            <a:tailEnd/>
          </a:ln>
        </p:spPr>
        <p:txBody>
          <a:bodyPr>
            <a:spAutoFit/>
          </a:bodyPr>
          <a:lstStyle/>
          <a:p>
            <a:pPr algn="ctr"/>
            <a:r>
              <a:rPr lang="en-US" sz="2800" b="1" dirty="0">
                <a:solidFill>
                  <a:srgbClr val="FFFF66"/>
                </a:solidFill>
              </a:rPr>
              <a:t>Alcohol suppresses testosterone production in all humans.</a:t>
            </a: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strVal val="#ppt_w*0.70"/>
                                          </p:val>
                                        </p:tav>
                                        <p:tav tm="100000">
                                          <p:val>
                                            <p:strVal val="#ppt_w"/>
                                          </p:val>
                                        </p:tav>
                                      </p:tavLst>
                                    </p:anim>
                                    <p:anim calcmode="lin" valueType="num">
                                      <p:cBhvr>
                                        <p:cTn id="8" dur="1000" fill="hold"/>
                                        <p:tgtEl>
                                          <p:spTgt spid="38919"/>
                                        </p:tgtEl>
                                        <p:attrNameLst>
                                          <p:attrName>ppt_h</p:attrName>
                                        </p:attrNameLst>
                                      </p:cBhvr>
                                      <p:tavLst>
                                        <p:tav tm="0">
                                          <p:val>
                                            <p:strVal val="#ppt_h"/>
                                          </p:val>
                                        </p:tav>
                                        <p:tav tm="100000">
                                          <p:val>
                                            <p:strVal val="#ppt_h"/>
                                          </p:val>
                                        </p:tav>
                                      </p:tavLst>
                                    </p:anim>
                                    <p:animEffect transition="in" filter="fade">
                                      <p:cBhvr>
                                        <p:cTn id="9" dur="1000"/>
                                        <p:tgtEl>
                                          <p:spTgt spid="389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 calcmode="lin" valueType="num">
                                      <p:cBhvr>
                                        <p:cTn id="14" dur="1000" fill="hold"/>
                                        <p:tgtEl>
                                          <p:spTgt spid="38920"/>
                                        </p:tgtEl>
                                        <p:attrNameLst>
                                          <p:attrName>ppt_w</p:attrName>
                                        </p:attrNameLst>
                                      </p:cBhvr>
                                      <p:tavLst>
                                        <p:tav tm="0">
                                          <p:val>
                                            <p:strVal val="#ppt_w*0.70"/>
                                          </p:val>
                                        </p:tav>
                                        <p:tav tm="100000">
                                          <p:val>
                                            <p:strVal val="#ppt_w"/>
                                          </p:val>
                                        </p:tav>
                                      </p:tavLst>
                                    </p:anim>
                                    <p:anim calcmode="lin" valueType="num">
                                      <p:cBhvr>
                                        <p:cTn id="15" dur="1000" fill="hold"/>
                                        <p:tgtEl>
                                          <p:spTgt spid="38920"/>
                                        </p:tgtEl>
                                        <p:attrNameLst>
                                          <p:attrName>ppt_h</p:attrName>
                                        </p:attrNameLst>
                                      </p:cBhvr>
                                      <p:tavLst>
                                        <p:tav tm="0">
                                          <p:val>
                                            <p:strVal val="#ppt_h"/>
                                          </p:val>
                                        </p:tav>
                                        <p:tav tm="100000">
                                          <p:val>
                                            <p:strVal val="#ppt_h"/>
                                          </p:val>
                                        </p:tav>
                                      </p:tavLst>
                                    </p:anim>
                                    <p:animEffect transition="in" filter="fade">
                                      <p:cBhvr>
                                        <p:cTn id="16" dur="1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4" name="Picture 4"/>
          <p:cNvPicPr>
            <a:picLocks noChangeAspect="1" noChangeArrowheads="1"/>
          </p:cNvPicPr>
          <p:nvPr/>
        </p:nvPicPr>
        <p:blipFill>
          <a:blip r:embed="rId3" cstate="print"/>
          <a:srcRect/>
          <a:stretch>
            <a:fillRect/>
          </a:stretch>
        </p:blipFill>
        <p:spPr bwMode="auto">
          <a:xfrm>
            <a:off x="381000" y="381000"/>
            <a:ext cx="8382000" cy="3962400"/>
          </a:xfrm>
          <a:prstGeom prst="rect">
            <a:avLst/>
          </a:prstGeom>
          <a:noFill/>
          <a:ln>
            <a:solidFill>
              <a:srgbClr val="FFFF00"/>
            </a:solidFill>
          </a:ln>
        </p:spPr>
      </p:pic>
      <p:sp>
        <p:nvSpPr>
          <p:cNvPr id="348165" name="Text Box 5"/>
          <p:cNvSpPr txBox="1">
            <a:spLocks noChangeArrowheads="1"/>
          </p:cNvSpPr>
          <p:nvPr/>
        </p:nvSpPr>
        <p:spPr bwMode="auto">
          <a:xfrm>
            <a:off x="609600" y="4495802"/>
            <a:ext cx="7924800" cy="954107"/>
          </a:xfrm>
          <a:prstGeom prst="rect">
            <a:avLst/>
          </a:prstGeom>
          <a:noFill/>
          <a:ln w="9525">
            <a:noFill/>
            <a:miter lim="800000"/>
            <a:headEnd/>
            <a:tailEnd/>
          </a:ln>
          <a:effectLst/>
        </p:spPr>
        <p:txBody>
          <a:bodyPr>
            <a:spAutoFit/>
          </a:bodyPr>
          <a:lstStyle/>
          <a:p>
            <a:pPr algn="ctr">
              <a:spcBef>
                <a:spcPct val="50000"/>
              </a:spcBef>
            </a:pPr>
            <a:r>
              <a:rPr lang="en-US" sz="2800" dirty="0">
                <a:solidFill>
                  <a:srgbClr val="FFFF00"/>
                </a:solidFill>
              </a:rPr>
              <a:t>Some  males who drink heavily &amp; regularly have testosterone levels similar to female levels.</a:t>
            </a:r>
          </a:p>
        </p:txBody>
      </p:sp>
      <p:sp>
        <p:nvSpPr>
          <p:cNvPr id="348166" name="WordArt 6"/>
          <p:cNvSpPr>
            <a:spLocks noChangeArrowheads="1" noChangeShapeType="1" noTextEdit="1"/>
          </p:cNvSpPr>
          <p:nvPr/>
        </p:nvSpPr>
        <p:spPr bwMode="auto">
          <a:xfrm>
            <a:off x="762001" y="5943600"/>
            <a:ext cx="7762875" cy="914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Trebuchet MS"/>
              </a:rPr>
              <a:t>ALCOHOL VS. TESTOSTERONE</a:t>
            </a:r>
          </a:p>
        </p:txBody>
      </p:sp>
      <p:sp>
        <p:nvSpPr>
          <p:cNvPr id="5" name="Rectangle 4"/>
          <p:cNvSpPr/>
          <p:nvPr/>
        </p:nvSpPr>
        <p:spPr>
          <a:xfrm>
            <a:off x="2590800" y="5257800"/>
            <a:ext cx="360547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FFFF00"/>
                </a:solidFill>
              </a:rPr>
              <a:t>10:1 or 1:10</a:t>
            </a:r>
          </a:p>
        </p:txBody>
      </p:sp>
    </p:spTree>
    <p:extLst>
      <p:ext uri="{BB962C8B-B14F-4D97-AF65-F5344CB8AC3E}">
        <p14:creationId xmlns:p14="http://schemas.microsoft.com/office/powerpoint/2010/main" val="369081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undie\Desktop\olympic photos\d0c054eab8001652d2925b1ece81d689-getty-76502406hh007_u_s_olympic_t.jpg"/>
          <p:cNvPicPr>
            <a:picLocks noChangeAspect="1" noChangeArrowheads="1"/>
          </p:cNvPicPr>
          <p:nvPr/>
        </p:nvPicPr>
        <p:blipFill>
          <a:blip r:embed="rId3" cstate="print"/>
          <a:srcRect/>
          <a:stretch>
            <a:fillRect/>
          </a:stretch>
        </p:blipFill>
        <p:spPr bwMode="auto">
          <a:xfrm>
            <a:off x="0" y="304800"/>
            <a:ext cx="9144000" cy="6324600"/>
          </a:xfrm>
          <a:prstGeom prst="rect">
            <a:avLst/>
          </a:prstGeom>
          <a:noFill/>
          <a:ln>
            <a:solidFill>
              <a:srgbClr val="FFFF00"/>
            </a:solidFill>
          </a:ln>
        </p:spPr>
      </p:pic>
      <p:sp>
        <p:nvSpPr>
          <p:cNvPr id="9" name="TextBox 8"/>
          <p:cNvSpPr txBox="1"/>
          <p:nvPr/>
        </p:nvSpPr>
        <p:spPr>
          <a:xfrm>
            <a:off x="2514600" y="457202"/>
            <a:ext cx="6172200" cy="1323439"/>
          </a:xfrm>
          <a:prstGeom prst="rect">
            <a:avLst/>
          </a:prstGeom>
          <a:solidFill>
            <a:schemeClr val="bg1"/>
          </a:solidFill>
          <a:ln>
            <a:solidFill>
              <a:srgbClr val="FFFF00"/>
            </a:solidFill>
          </a:ln>
        </p:spPr>
        <p:txBody>
          <a:bodyPr wrap="square" rtlCol="0">
            <a:spAutoFit/>
          </a:bodyPr>
          <a:lstStyle/>
          <a:p>
            <a:r>
              <a:rPr lang="en-US" sz="4000" dirty="0">
                <a:solidFill>
                  <a:srgbClr val="FFFF00"/>
                </a:solidFill>
              </a:rPr>
              <a:t>FEMALES TAKE A BIGGER HIT</a:t>
            </a:r>
          </a:p>
          <a:p>
            <a:pPr algn="ctr"/>
            <a:r>
              <a:rPr lang="en-US" sz="4000" dirty="0">
                <a:solidFill>
                  <a:srgbClr val="FFFF00"/>
                </a:solidFill>
              </a:rPr>
              <a:t>FROM HEAVY DRINKING</a:t>
            </a:r>
          </a:p>
        </p:txBody>
      </p:sp>
      <p:sp>
        <p:nvSpPr>
          <p:cNvPr id="8" name="TextBox 7"/>
          <p:cNvSpPr txBox="1"/>
          <p:nvPr/>
        </p:nvSpPr>
        <p:spPr>
          <a:xfrm>
            <a:off x="304800" y="5638802"/>
            <a:ext cx="8839200" cy="954107"/>
          </a:xfrm>
          <a:prstGeom prst="rect">
            <a:avLst/>
          </a:prstGeom>
          <a:solidFill>
            <a:schemeClr val="bg1"/>
          </a:solidFill>
        </p:spPr>
        <p:txBody>
          <a:bodyPr wrap="square" rtlCol="0">
            <a:spAutoFit/>
          </a:bodyPr>
          <a:lstStyle/>
          <a:p>
            <a:pPr algn="ctr"/>
            <a:r>
              <a:rPr lang="en-US" sz="2800" b="1" dirty="0">
                <a:solidFill>
                  <a:srgbClr val="FFFF00"/>
                </a:solidFill>
              </a:rPr>
              <a:t>Alcohol stays in the female body longer</a:t>
            </a:r>
          </a:p>
          <a:p>
            <a:r>
              <a:rPr lang="en-US" sz="2800" b="1" dirty="0">
                <a:solidFill>
                  <a:srgbClr val="FFFF00"/>
                </a:solidFill>
              </a:rPr>
              <a:t>Females have less of the enzymes to breakdown alcohol</a:t>
            </a:r>
          </a:p>
        </p:txBody>
      </p:sp>
      <p:sp>
        <p:nvSpPr>
          <p:cNvPr id="10" name="Rectangle 9"/>
          <p:cNvSpPr/>
          <p:nvPr/>
        </p:nvSpPr>
        <p:spPr>
          <a:xfrm>
            <a:off x="1" y="457200"/>
            <a:ext cx="2705053"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FFFF00"/>
                </a:solidFill>
              </a:rPr>
              <a:t>1:10</a:t>
            </a:r>
          </a:p>
        </p:txBody>
      </p:sp>
    </p:spTree>
    <p:extLst>
      <p:ext uri="{BB962C8B-B14F-4D97-AF65-F5344CB8AC3E}">
        <p14:creationId xmlns:p14="http://schemas.microsoft.com/office/powerpoint/2010/main" val="328527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r>
              <a:rPr lang="en-US" dirty="0" smtClean="0">
                <a:solidFill>
                  <a:srgbClr val="FFFF00"/>
                </a:solidFill>
              </a:rPr>
              <a:t>Today’s Pot</a:t>
            </a:r>
            <a:endParaRPr lang="en-US" dirty="0">
              <a:solidFill>
                <a:srgbClr val="FFFF00"/>
              </a:solidFill>
            </a:endParaRPr>
          </a:p>
        </p:txBody>
      </p:sp>
      <p:pic>
        <p:nvPicPr>
          <p:cNvPr id="18434" name="Picture 2"/>
          <p:cNvPicPr>
            <a:picLocks noChangeAspect="1" noChangeArrowheads="1"/>
          </p:cNvPicPr>
          <p:nvPr/>
        </p:nvPicPr>
        <p:blipFill>
          <a:blip r:embed="rId3" cstate="print"/>
          <a:srcRect/>
          <a:stretch>
            <a:fillRect/>
          </a:stretch>
        </p:blipFill>
        <p:spPr bwMode="auto">
          <a:xfrm>
            <a:off x="533400" y="1600200"/>
            <a:ext cx="8153400" cy="4191000"/>
          </a:xfrm>
          <a:prstGeom prst="rect">
            <a:avLst/>
          </a:prstGeom>
          <a:noFill/>
          <a:ln w="9525">
            <a:solidFill>
              <a:srgbClr val="FFFF00"/>
            </a:solidFill>
            <a:miter lim="800000"/>
            <a:headEnd/>
            <a:tailEnd/>
          </a:ln>
          <a:effectLst/>
        </p:spPr>
      </p:pic>
      <p:sp>
        <p:nvSpPr>
          <p:cNvPr id="5" name="Rectangle 4"/>
          <p:cNvSpPr/>
          <p:nvPr/>
        </p:nvSpPr>
        <p:spPr>
          <a:xfrm>
            <a:off x="914400" y="5867402"/>
            <a:ext cx="7543800" cy="830997"/>
          </a:xfrm>
          <a:prstGeom prst="rect">
            <a:avLst/>
          </a:prstGeom>
          <a:ln>
            <a:solidFill>
              <a:srgbClr val="FFFF00"/>
            </a:solidFill>
          </a:ln>
        </p:spPr>
        <p:txBody>
          <a:bodyPr wrap="square">
            <a:spAutoFit/>
          </a:bodyPr>
          <a:lstStyle/>
          <a:p>
            <a:pPr algn="ctr"/>
            <a:r>
              <a:rPr lang="en-US" sz="2400" b="1" dirty="0">
                <a:solidFill>
                  <a:srgbClr val="FFFF00"/>
                </a:solidFill>
              </a:rPr>
              <a:t>Marijuana THC content 1960-70’s 1-4% THC</a:t>
            </a:r>
            <a:endParaRPr lang="en-US" sz="2400" dirty="0">
              <a:solidFill>
                <a:srgbClr val="FFFF00"/>
              </a:solidFill>
            </a:endParaRPr>
          </a:p>
          <a:p>
            <a:pPr algn="ctr"/>
            <a:r>
              <a:rPr lang="en-US" sz="2400" b="1" dirty="0">
                <a:solidFill>
                  <a:srgbClr val="FFFF00"/>
                </a:solidFill>
              </a:rPr>
              <a:t>Marijuana THC content today 40+% THC </a:t>
            </a:r>
            <a:endParaRPr lang="en-US" sz="2400" dirty="0">
              <a:solidFill>
                <a:srgbClr val="FFFF00"/>
              </a:solidFill>
            </a:endParaRPr>
          </a:p>
        </p:txBody>
      </p:sp>
      <p:pic>
        <p:nvPicPr>
          <p:cNvPr id="4098" name="Picture 2" descr="http://rds.yahoo.com/_ylt=A0WTb_gN9tBJmwwBXfyjzbkF/SIG=12bbalono/EXP=1238517645/**http%3A/www.cirs.net/Images/sciencedelavie/marijuana.jpg"/>
          <p:cNvPicPr>
            <a:picLocks noChangeAspect="1" noChangeArrowheads="1"/>
          </p:cNvPicPr>
          <p:nvPr/>
        </p:nvPicPr>
        <p:blipFill>
          <a:blip r:embed="rId4" cstate="print"/>
          <a:srcRect/>
          <a:stretch>
            <a:fillRect/>
          </a:stretch>
        </p:blipFill>
        <p:spPr bwMode="auto">
          <a:xfrm>
            <a:off x="762001" y="457200"/>
            <a:ext cx="1190625" cy="828675"/>
          </a:xfrm>
          <a:prstGeom prst="rect">
            <a:avLst/>
          </a:prstGeom>
          <a:noFill/>
        </p:spPr>
      </p:pic>
    </p:spTree>
    <p:extLst>
      <p:ext uri="{BB962C8B-B14F-4D97-AF65-F5344CB8AC3E}">
        <p14:creationId xmlns:p14="http://schemas.microsoft.com/office/powerpoint/2010/main" val="4203105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304800" y="0"/>
            <a:ext cx="8229600" cy="1143000"/>
          </a:xfrm>
        </p:spPr>
        <p:txBody>
          <a:bodyPr>
            <a:normAutofit fontScale="90000"/>
          </a:bodyPr>
          <a:lstStyle/>
          <a:p>
            <a:r>
              <a:rPr lang="en-US" b="1" dirty="0" smtClean="0">
                <a:solidFill>
                  <a:schemeClr val="bg1"/>
                </a:solidFill>
              </a:rPr>
              <a:t>How </a:t>
            </a:r>
            <a:r>
              <a:rPr lang="en-US" b="1" dirty="0">
                <a:solidFill>
                  <a:schemeClr val="bg1"/>
                </a:solidFill>
              </a:rPr>
              <a:t>l</a:t>
            </a:r>
            <a:r>
              <a:rPr lang="en-US" b="1" dirty="0" smtClean="0">
                <a:solidFill>
                  <a:schemeClr val="bg1"/>
                </a:solidFill>
              </a:rPr>
              <a:t>ong does it stay in your system?</a:t>
            </a:r>
            <a:endParaRPr lang="en-US" b="1" dirty="0">
              <a:solidFill>
                <a:schemeClr val="bg1"/>
              </a:solidFill>
            </a:endParaRPr>
          </a:p>
        </p:txBody>
      </p:sp>
      <p:sp>
        <p:nvSpPr>
          <p:cNvPr id="3" name="TextBox 2"/>
          <p:cNvSpPr txBox="1"/>
          <p:nvPr/>
        </p:nvSpPr>
        <p:spPr>
          <a:xfrm>
            <a:off x="457200" y="2266773"/>
            <a:ext cx="8229600" cy="1200329"/>
          </a:xfrm>
          <a:prstGeom prst="rect">
            <a:avLst/>
          </a:prstGeom>
          <a:noFill/>
        </p:spPr>
        <p:txBody>
          <a:bodyPr wrap="square" rtlCol="0">
            <a:spAutoFit/>
          </a:bodyPr>
          <a:lstStyle/>
          <a:p>
            <a:pPr algn="ctr"/>
            <a:r>
              <a:rPr lang="en-US" sz="2400" b="1" dirty="0">
                <a:solidFill>
                  <a:prstClr val="black"/>
                </a:solidFill>
              </a:rPr>
              <a:t>Today’s pot is not  like yesterdays… stronger and stronger concentrations of THC have made marijuana a potent drug that deposits in brain tissue and effects brain function.</a:t>
            </a:r>
          </a:p>
        </p:txBody>
      </p:sp>
    </p:spTree>
    <p:extLst>
      <p:ext uri="{BB962C8B-B14F-4D97-AF65-F5344CB8AC3E}">
        <p14:creationId xmlns:p14="http://schemas.microsoft.com/office/powerpoint/2010/main" val="413606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971800"/>
            <a:ext cx="3429000" cy="3524250"/>
          </a:xfrm>
          <a:prstGeom prst="rect">
            <a:avLst/>
          </a:prstGeom>
        </p:spPr>
      </p:pic>
      <p:sp>
        <p:nvSpPr>
          <p:cNvPr id="9" name="Rectangle 8"/>
          <p:cNvSpPr/>
          <p:nvPr/>
        </p:nvSpPr>
        <p:spPr>
          <a:xfrm>
            <a:off x="390562" y="224135"/>
            <a:ext cx="720581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Marijuana Cannabinoids</a:t>
            </a:r>
          </a:p>
        </p:txBody>
      </p:sp>
      <p:sp>
        <p:nvSpPr>
          <p:cNvPr id="11" name="Rectangle 10"/>
          <p:cNvSpPr/>
          <p:nvPr/>
        </p:nvSpPr>
        <p:spPr>
          <a:xfrm>
            <a:off x="2514601" y="1147465"/>
            <a:ext cx="4844211"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Detection Times</a:t>
            </a:r>
          </a:p>
        </p:txBody>
      </p:sp>
      <p:sp>
        <p:nvSpPr>
          <p:cNvPr id="12" name="TextBox 11"/>
          <p:cNvSpPr txBox="1"/>
          <p:nvPr/>
        </p:nvSpPr>
        <p:spPr>
          <a:xfrm>
            <a:off x="4267200" y="990600"/>
            <a:ext cx="3429000" cy="369332"/>
          </a:xfrm>
          <a:prstGeom prst="rect">
            <a:avLst/>
          </a:prstGeom>
          <a:noFill/>
        </p:spPr>
        <p:txBody>
          <a:bodyPr wrap="square" rtlCol="0">
            <a:spAutoFit/>
          </a:bodyPr>
          <a:lstStyle/>
          <a:p>
            <a:pPr algn="ctr"/>
            <a:r>
              <a:rPr lang="en-US" b="1" dirty="0">
                <a:solidFill>
                  <a:srgbClr val="00FFFF"/>
                </a:solidFill>
              </a:rPr>
              <a:t>THC Marijuana</a:t>
            </a:r>
          </a:p>
        </p:txBody>
      </p:sp>
      <p:sp>
        <p:nvSpPr>
          <p:cNvPr id="3" name="Content Placeholder 2"/>
          <p:cNvSpPr>
            <a:spLocks noGrp="1"/>
          </p:cNvSpPr>
          <p:nvPr>
            <p:ph idx="1"/>
          </p:nvPr>
        </p:nvSpPr>
        <p:spPr>
          <a:xfrm>
            <a:off x="2514600" y="1994695"/>
            <a:ext cx="6264563" cy="1434305"/>
          </a:xfrm>
          <a:solidFill>
            <a:schemeClr val="bg1"/>
          </a:solidFill>
          <a:ln>
            <a:solidFill>
              <a:srgbClr val="FFFF00"/>
            </a:solidFill>
          </a:ln>
        </p:spPr>
        <p:txBody>
          <a:bodyPr>
            <a:normAutofit/>
          </a:bodyPr>
          <a:lstStyle/>
          <a:p>
            <a:pPr algn="r"/>
            <a:r>
              <a:rPr lang="en-US" sz="6600" b="1" dirty="0" smtClean="0">
                <a:solidFill>
                  <a:srgbClr val="FFFF00"/>
                </a:solidFill>
              </a:rPr>
              <a:t>Daily 49-63 days </a:t>
            </a:r>
            <a:endParaRPr lang="en-US" sz="6600" dirty="0" smtClean="0">
              <a:solidFill>
                <a:srgbClr val="FFFF00"/>
              </a:solidFill>
            </a:endParaRPr>
          </a:p>
          <a:p>
            <a:pPr algn="ctr"/>
            <a:endParaRPr lang="en-US" dirty="0">
              <a:solidFill>
                <a:schemeClr val="bg1"/>
              </a:solidFill>
            </a:endParaRPr>
          </a:p>
        </p:txBody>
      </p:sp>
    </p:spTree>
    <p:extLst>
      <p:ext uri="{BB962C8B-B14F-4D97-AF65-F5344CB8AC3E}">
        <p14:creationId xmlns:p14="http://schemas.microsoft.com/office/powerpoint/2010/main" val="4154753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4" descr="42-15137865"/>
          <p:cNvPicPr>
            <a:picLocks noChangeAspect="1" noChangeArrowheads="1"/>
          </p:cNvPicPr>
          <p:nvPr/>
        </p:nvPicPr>
        <p:blipFill>
          <a:blip r:embed="rId3" cstate="print"/>
          <a:srcRect/>
          <a:stretch>
            <a:fillRect/>
          </a:stretch>
        </p:blipFill>
        <p:spPr bwMode="auto">
          <a:xfrm>
            <a:off x="0" y="0"/>
            <a:ext cx="5029200" cy="6858000"/>
          </a:xfrm>
          <a:prstGeom prst="rect">
            <a:avLst/>
          </a:prstGeom>
          <a:noFill/>
          <a:ln w="9525">
            <a:noFill/>
            <a:miter lim="800000"/>
            <a:headEnd/>
            <a:tailEnd/>
          </a:ln>
        </p:spPr>
      </p:pic>
      <p:sp>
        <p:nvSpPr>
          <p:cNvPr id="174083" name="Text Box 5"/>
          <p:cNvSpPr txBox="1">
            <a:spLocks noChangeArrowheads="1"/>
          </p:cNvSpPr>
          <p:nvPr/>
        </p:nvSpPr>
        <p:spPr bwMode="auto">
          <a:xfrm>
            <a:off x="5029200" y="0"/>
            <a:ext cx="4114800" cy="7107238"/>
          </a:xfrm>
          <a:prstGeom prst="rect">
            <a:avLst/>
          </a:prstGeom>
          <a:solidFill>
            <a:schemeClr val="bg1"/>
          </a:solidFill>
          <a:ln w="9525">
            <a:noFill/>
            <a:miter lim="800000"/>
            <a:headEnd/>
            <a:tailEnd/>
          </a:ln>
        </p:spPr>
        <p:txBody>
          <a:bodyPr>
            <a:spAutoFit/>
          </a:bodyPr>
          <a:lstStyle/>
          <a:p>
            <a:pPr eaLnBrk="1" hangingPunct="1">
              <a:spcBef>
                <a:spcPct val="50000"/>
              </a:spcBef>
            </a:pPr>
            <a:endParaRPr lang="en-US" b="1" dirty="0">
              <a:solidFill>
                <a:srgbClr val="FFFF66"/>
              </a:solidFill>
            </a:endParaRPr>
          </a:p>
          <a:p>
            <a:pPr eaLnBrk="1" hangingPunct="1">
              <a:spcBef>
                <a:spcPct val="50000"/>
              </a:spcBef>
            </a:pPr>
            <a:r>
              <a:rPr lang="en-US" b="1" dirty="0">
                <a:solidFill>
                  <a:srgbClr val="FFFF66"/>
                </a:solidFill>
              </a:rPr>
              <a:t>DECREASED PERFORMANCE</a:t>
            </a:r>
          </a:p>
          <a:p>
            <a:pPr eaLnBrk="1" hangingPunct="1">
              <a:spcBef>
                <a:spcPct val="50000"/>
              </a:spcBef>
            </a:pPr>
            <a:r>
              <a:rPr lang="en-US" b="1" dirty="0">
                <a:solidFill>
                  <a:srgbClr val="FFFF66"/>
                </a:solidFill>
              </a:rPr>
              <a:t>LOSS OF CONDITION</a:t>
            </a:r>
          </a:p>
          <a:p>
            <a:pPr eaLnBrk="1" hangingPunct="1">
              <a:spcBef>
                <a:spcPct val="50000"/>
              </a:spcBef>
            </a:pPr>
            <a:r>
              <a:rPr lang="en-US" b="1" dirty="0">
                <a:solidFill>
                  <a:srgbClr val="FFFF66"/>
                </a:solidFill>
              </a:rPr>
              <a:t>WEIGHT LOSS</a:t>
            </a:r>
          </a:p>
          <a:p>
            <a:pPr eaLnBrk="1" hangingPunct="1">
              <a:spcBef>
                <a:spcPct val="50000"/>
              </a:spcBef>
            </a:pPr>
            <a:r>
              <a:rPr lang="en-US" b="1" dirty="0">
                <a:solidFill>
                  <a:srgbClr val="FFFF66"/>
                </a:solidFill>
              </a:rPr>
              <a:t>MISSING PRACTICES OR LATE</a:t>
            </a:r>
          </a:p>
          <a:p>
            <a:pPr eaLnBrk="1" hangingPunct="1">
              <a:spcBef>
                <a:spcPct val="50000"/>
              </a:spcBef>
            </a:pPr>
            <a:r>
              <a:rPr lang="en-US" b="1" dirty="0">
                <a:solidFill>
                  <a:srgbClr val="FFFF66"/>
                </a:solidFill>
              </a:rPr>
              <a:t>FREQUENT SICKNESS</a:t>
            </a:r>
          </a:p>
          <a:p>
            <a:pPr eaLnBrk="1" hangingPunct="1">
              <a:spcBef>
                <a:spcPct val="50000"/>
              </a:spcBef>
            </a:pPr>
            <a:r>
              <a:rPr lang="en-US" b="1" dirty="0">
                <a:solidFill>
                  <a:srgbClr val="FFFF66"/>
                </a:solidFill>
              </a:rPr>
              <a:t>DECREASED INTERACTION WITH COACH TEAMMATES</a:t>
            </a:r>
          </a:p>
          <a:p>
            <a:pPr eaLnBrk="1" hangingPunct="1">
              <a:spcBef>
                <a:spcPct val="50000"/>
              </a:spcBef>
            </a:pPr>
            <a:r>
              <a:rPr lang="en-US" b="1" dirty="0">
                <a:solidFill>
                  <a:srgbClr val="FFFF66"/>
                </a:solidFill>
              </a:rPr>
              <a:t>LOSS OF MOTIVATION</a:t>
            </a:r>
          </a:p>
          <a:p>
            <a:pPr eaLnBrk="1" hangingPunct="1">
              <a:spcBef>
                <a:spcPct val="50000"/>
              </a:spcBef>
            </a:pPr>
            <a:r>
              <a:rPr lang="en-US" b="1" dirty="0">
                <a:solidFill>
                  <a:srgbClr val="FFFF66"/>
                </a:solidFill>
              </a:rPr>
              <a:t>LESS RECEPTIVE TO COACHING</a:t>
            </a:r>
          </a:p>
          <a:p>
            <a:pPr eaLnBrk="1" hangingPunct="1">
              <a:spcBef>
                <a:spcPct val="50000"/>
              </a:spcBef>
            </a:pPr>
            <a:r>
              <a:rPr lang="en-US" b="1" dirty="0">
                <a:solidFill>
                  <a:srgbClr val="FFFF66"/>
                </a:solidFill>
              </a:rPr>
              <a:t>DEFENSIVE</a:t>
            </a:r>
          </a:p>
          <a:p>
            <a:pPr eaLnBrk="1" hangingPunct="1">
              <a:spcBef>
                <a:spcPct val="50000"/>
              </a:spcBef>
            </a:pPr>
            <a:r>
              <a:rPr lang="en-US" b="1" dirty="0">
                <a:solidFill>
                  <a:srgbClr val="FFFF66"/>
                </a:solidFill>
              </a:rPr>
              <a:t>OUT OF CHARACTER BEHAVIORS</a:t>
            </a:r>
          </a:p>
          <a:p>
            <a:pPr eaLnBrk="1" hangingPunct="1">
              <a:spcBef>
                <a:spcPct val="50000"/>
              </a:spcBef>
            </a:pPr>
            <a:r>
              <a:rPr lang="en-US" b="1" dirty="0">
                <a:solidFill>
                  <a:srgbClr val="FFFF66"/>
                </a:solidFill>
              </a:rPr>
              <a:t>TEAM CONFLICT</a:t>
            </a:r>
          </a:p>
          <a:p>
            <a:pPr eaLnBrk="1" hangingPunct="1">
              <a:spcBef>
                <a:spcPct val="50000"/>
              </a:spcBef>
            </a:pPr>
            <a:r>
              <a:rPr lang="en-US" b="1" dirty="0">
                <a:solidFill>
                  <a:srgbClr val="FFFF66"/>
                </a:solidFill>
              </a:rPr>
              <a:t>ASSOCIATION WITH KNOWN PARTYERS</a:t>
            </a:r>
          </a:p>
          <a:p>
            <a:pPr eaLnBrk="1" hangingPunct="1">
              <a:spcBef>
                <a:spcPct val="50000"/>
              </a:spcBef>
            </a:pPr>
            <a:r>
              <a:rPr lang="en-US" b="1" dirty="0">
                <a:solidFill>
                  <a:srgbClr val="FFFF66"/>
                </a:solidFill>
              </a:rPr>
              <a:t>AGGRESSIVE BAHAVIORS</a:t>
            </a:r>
          </a:p>
          <a:p>
            <a:pPr eaLnBrk="1" hangingPunct="1">
              <a:spcBef>
                <a:spcPct val="50000"/>
              </a:spcBef>
            </a:pPr>
            <a:r>
              <a:rPr lang="en-US" b="1" dirty="0">
                <a:solidFill>
                  <a:srgbClr val="FFFF66"/>
                </a:solidFill>
              </a:rPr>
              <a:t>BAD ATTITUDE</a:t>
            </a:r>
          </a:p>
          <a:p>
            <a:pPr eaLnBrk="1" hangingPunct="1">
              <a:spcBef>
                <a:spcPct val="50000"/>
              </a:spcBef>
            </a:pPr>
            <a:endParaRPr lang="en-US" b="1" dirty="0">
              <a:solidFill>
                <a:srgbClr val="FFFF66"/>
              </a:solidFill>
            </a:endParaRPr>
          </a:p>
        </p:txBody>
      </p:sp>
      <p:sp>
        <p:nvSpPr>
          <p:cNvPr id="174084" name="WordArt 6"/>
          <p:cNvSpPr>
            <a:spLocks noChangeArrowheads="1" noChangeShapeType="1" noTextEdit="1"/>
          </p:cNvSpPr>
          <p:nvPr/>
        </p:nvSpPr>
        <p:spPr bwMode="auto">
          <a:xfrm>
            <a:off x="304800" y="457200"/>
            <a:ext cx="3495675"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SPORT SIGNS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endParaRPr lang="en-US" dirty="0" smtClean="0"/>
          </a:p>
        </p:txBody>
      </p:sp>
      <p:sp>
        <p:nvSpPr>
          <p:cNvPr id="177155" name="Rectangle 3"/>
          <p:cNvSpPr>
            <a:spLocks noGrp="1" noChangeArrowheads="1"/>
          </p:cNvSpPr>
          <p:nvPr>
            <p:ph type="body" idx="1"/>
          </p:nvPr>
        </p:nvSpPr>
        <p:spPr/>
        <p:txBody>
          <a:bodyPr/>
          <a:lstStyle/>
          <a:p>
            <a:pPr eaLnBrk="1" hangingPunct="1"/>
            <a:endParaRPr lang="en-US" dirty="0" smtClean="0"/>
          </a:p>
        </p:txBody>
      </p:sp>
      <p:pic>
        <p:nvPicPr>
          <p:cNvPr id="177156" name="Picture 4" descr="CRBR00258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7157" name="Text Box 5"/>
          <p:cNvSpPr txBox="1">
            <a:spLocks noChangeArrowheads="1"/>
          </p:cNvSpPr>
          <p:nvPr/>
        </p:nvSpPr>
        <p:spPr bwMode="auto">
          <a:xfrm>
            <a:off x="4800600" y="914400"/>
            <a:ext cx="4038600" cy="5594350"/>
          </a:xfrm>
          <a:prstGeom prst="rect">
            <a:avLst/>
          </a:prstGeom>
          <a:noFill/>
          <a:ln w="9525">
            <a:noFill/>
            <a:miter lim="800000"/>
            <a:headEnd/>
            <a:tailEnd/>
          </a:ln>
        </p:spPr>
        <p:txBody>
          <a:bodyPr>
            <a:spAutoFit/>
          </a:bodyPr>
          <a:lstStyle/>
          <a:p>
            <a:pPr algn="ctr" eaLnBrk="1" hangingPunct="1">
              <a:spcBef>
                <a:spcPct val="50000"/>
              </a:spcBef>
            </a:pPr>
            <a:r>
              <a:rPr lang="en-US" b="1" dirty="0">
                <a:solidFill>
                  <a:srgbClr val="FFFF66"/>
                </a:solidFill>
              </a:rPr>
              <a:t>TIRED </a:t>
            </a:r>
          </a:p>
          <a:p>
            <a:pPr algn="ctr" eaLnBrk="1" hangingPunct="1">
              <a:spcBef>
                <a:spcPct val="50000"/>
              </a:spcBef>
            </a:pPr>
            <a:r>
              <a:rPr lang="en-US" b="1" dirty="0">
                <a:solidFill>
                  <a:srgbClr val="FFFF66"/>
                </a:solidFill>
              </a:rPr>
              <a:t>PUPILS DIALATED CONSTRICTED</a:t>
            </a:r>
          </a:p>
          <a:p>
            <a:pPr algn="ctr" eaLnBrk="1" hangingPunct="1">
              <a:spcBef>
                <a:spcPct val="50000"/>
              </a:spcBef>
            </a:pPr>
            <a:r>
              <a:rPr lang="en-US" b="1" dirty="0">
                <a:solidFill>
                  <a:srgbClr val="FFFF66"/>
                </a:solidFill>
              </a:rPr>
              <a:t>GLASSY /BLOODSHOT EYES</a:t>
            </a:r>
          </a:p>
          <a:p>
            <a:pPr algn="ctr" eaLnBrk="1" hangingPunct="1">
              <a:spcBef>
                <a:spcPct val="50000"/>
              </a:spcBef>
            </a:pPr>
            <a:r>
              <a:rPr lang="en-US" b="1" dirty="0">
                <a:solidFill>
                  <a:srgbClr val="FFFF66"/>
                </a:solidFill>
              </a:rPr>
              <a:t>DULL EYES</a:t>
            </a:r>
          </a:p>
          <a:p>
            <a:pPr algn="ctr" eaLnBrk="1" hangingPunct="1">
              <a:spcBef>
                <a:spcPct val="50000"/>
              </a:spcBef>
            </a:pPr>
            <a:r>
              <a:rPr lang="en-US" b="1" dirty="0">
                <a:solidFill>
                  <a:srgbClr val="FFFF66"/>
                </a:solidFill>
              </a:rPr>
              <a:t>AIMLESS POSTURING</a:t>
            </a:r>
          </a:p>
          <a:p>
            <a:pPr algn="ctr" eaLnBrk="1" hangingPunct="1">
              <a:spcBef>
                <a:spcPct val="50000"/>
              </a:spcBef>
            </a:pPr>
            <a:r>
              <a:rPr lang="en-US" b="1" dirty="0">
                <a:solidFill>
                  <a:srgbClr val="FFFF66"/>
                </a:solidFill>
              </a:rPr>
              <a:t>SMELL ON BREATH</a:t>
            </a:r>
          </a:p>
          <a:p>
            <a:pPr algn="ctr" eaLnBrk="1" hangingPunct="1">
              <a:spcBef>
                <a:spcPct val="50000"/>
              </a:spcBef>
            </a:pPr>
            <a:r>
              <a:rPr lang="en-US" b="1" dirty="0">
                <a:solidFill>
                  <a:srgbClr val="FFFF66"/>
                </a:solidFill>
              </a:rPr>
              <a:t>LACK OF CONCERN FOR APPEARANCE DRESS</a:t>
            </a:r>
          </a:p>
          <a:p>
            <a:pPr algn="ctr" eaLnBrk="1" hangingPunct="1">
              <a:spcBef>
                <a:spcPct val="50000"/>
              </a:spcBef>
            </a:pPr>
            <a:r>
              <a:rPr lang="en-US" b="1" dirty="0">
                <a:solidFill>
                  <a:srgbClr val="FFFF66"/>
                </a:solidFill>
              </a:rPr>
              <a:t>SUNGLASSES </a:t>
            </a:r>
          </a:p>
          <a:p>
            <a:pPr algn="ctr" eaLnBrk="1" hangingPunct="1">
              <a:spcBef>
                <a:spcPct val="50000"/>
              </a:spcBef>
            </a:pPr>
            <a:r>
              <a:rPr lang="en-US" b="1" dirty="0">
                <a:solidFill>
                  <a:srgbClr val="FFFF66"/>
                </a:solidFill>
              </a:rPr>
              <a:t>BAD PALOR</a:t>
            </a:r>
          </a:p>
          <a:p>
            <a:pPr algn="ctr" eaLnBrk="1" hangingPunct="1">
              <a:spcBef>
                <a:spcPct val="50000"/>
              </a:spcBef>
            </a:pPr>
            <a:r>
              <a:rPr lang="en-US" b="1" dirty="0">
                <a:solidFill>
                  <a:srgbClr val="FFFF66"/>
                </a:solidFill>
              </a:rPr>
              <a:t>FATIGUE</a:t>
            </a:r>
          </a:p>
          <a:p>
            <a:pPr algn="ctr" eaLnBrk="1" hangingPunct="1">
              <a:spcBef>
                <a:spcPct val="50000"/>
              </a:spcBef>
            </a:pPr>
            <a:r>
              <a:rPr lang="en-US" b="1" dirty="0">
                <a:solidFill>
                  <a:srgbClr val="FFFF66"/>
                </a:solidFill>
              </a:rPr>
              <a:t>WIRED</a:t>
            </a:r>
          </a:p>
          <a:p>
            <a:pPr algn="ctr" eaLnBrk="1" hangingPunct="1">
              <a:spcBef>
                <a:spcPct val="50000"/>
              </a:spcBef>
            </a:pPr>
            <a:r>
              <a:rPr lang="en-US" b="1" dirty="0">
                <a:solidFill>
                  <a:srgbClr val="FFFF66"/>
                </a:solidFill>
              </a:rPr>
              <a:t>ALOOF</a:t>
            </a:r>
          </a:p>
          <a:p>
            <a:pPr eaLnBrk="1" hangingPunct="1">
              <a:spcBef>
                <a:spcPct val="50000"/>
              </a:spcBef>
            </a:pPr>
            <a:endParaRPr lang="en-US" b="1" dirty="0">
              <a:solidFill>
                <a:srgbClr val="FFFF66"/>
              </a:solidFill>
            </a:endParaRPr>
          </a:p>
        </p:txBody>
      </p:sp>
      <p:sp>
        <p:nvSpPr>
          <p:cNvPr id="177158" name="WordArt 6"/>
          <p:cNvSpPr>
            <a:spLocks noChangeArrowheads="1" noChangeShapeType="1" noTextEdit="1"/>
          </p:cNvSpPr>
          <p:nvPr/>
        </p:nvSpPr>
        <p:spPr bwMode="auto">
          <a:xfrm>
            <a:off x="304800" y="685800"/>
            <a:ext cx="4352925"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PHYSICAL SIGNS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usotc lab 006"/>
          <p:cNvPicPr>
            <a:picLocks noChangeAspect="1" noChangeArrowheads="1"/>
          </p:cNvPicPr>
          <p:nvPr/>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2051" name="Title 1"/>
          <p:cNvSpPr>
            <a:spLocks noGrp="1"/>
          </p:cNvSpPr>
          <p:nvPr>
            <p:ph type="title"/>
          </p:nvPr>
        </p:nvSpPr>
        <p:spPr>
          <a:xfrm>
            <a:off x="457200" y="5181600"/>
            <a:ext cx="8229600" cy="1143000"/>
          </a:xfrm>
          <a:solidFill>
            <a:schemeClr val="bg1"/>
          </a:solidFill>
          <a:ln>
            <a:solidFill>
              <a:srgbClr val="FFFF00"/>
            </a:solidFill>
          </a:ln>
        </p:spPr>
        <p:txBody>
          <a:bodyPr/>
          <a:lstStyle/>
          <a:p>
            <a:pPr eaLnBrk="1" hangingPunct="1"/>
            <a:r>
              <a:rPr lang="en-US" dirty="0" smtClean="0">
                <a:solidFill>
                  <a:srgbClr val="FFFF00"/>
                </a:solidFill>
              </a:rPr>
              <a:t>Training Tips</a:t>
            </a:r>
          </a:p>
        </p:txBody>
      </p:sp>
      <p:sp>
        <p:nvSpPr>
          <p:cNvPr id="2052" name="TextBox 4"/>
          <p:cNvSpPr txBox="1">
            <a:spLocks noChangeArrowheads="1"/>
          </p:cNvSpPr>
          <p:nvPr/>
        </p:nvSpPr>
        <p:spPr bwMode="auto">
          <a:xfrm>
            <a:off x="2667000" y="5943600"/>
            <a:ext cx="4572000" cy="369888"/>
          </a:xfrm>
          <a:prstGeom prst="rect">
            <a:avLst/>
          </a:prstGeom>
          <a:noFill/>
          <a:ln w="9525">
            <a:noFill/>
            <a:miter lim="800000"/>
            <a:headEnd/>
            <a:tailEnd/>
          </a:ln>
        </p:spPr>
        <p:txBody>
          <a:bodyPr>
            <a:spAutoFit/>
          </a:bodyPr>
          <a:lstStyle/>
          <a:p>
            <a:r>
              <a:rPr lang="en-US" dirty="0">
                <a:solidFill>
                  <a:srgbClr val="FFFF00"/>
                </a:solidFill>
                <a:latin typeface="Calibri" pitchFamily="34" charset="0"/>
              </a:rPr>
              <a:t>Little </a:t>
            </a:r>
            <a:r>
              <a:rPr lang="en-US" dirty="0" smtClean="0">
                <a:solidFill>
                  <a:srgbClr val="FFFF00"/>
                </a:solidFill>
                <a:latin typeface="Calibri" pitchFamily="34" charset="0"/>
              </a:rPr>
              <a:t>things that make </a:t>
            </a:r>
            <a:r>
              <a:rPr lang="en-US" dirty="0">
                <a:solidFill>
                  <a:srgbClr val="FFFF00"/>
                </a:solidFill>
                <a:latin typeface="Calibri" pitchFamily="34" charset="0"/>
              </a:rPr>
              <a:t>a big difference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28600" y="152400"/>
            <a:ext cx="5334000" cy="6477000"/>
          </a:xfrm>
          <a:prstGeom prst="rect">
            <a:avLst/>
          </a:prstGeom>
          <a:noFill/>
          <a:ln w="9525">
            <a:solidFill>
              <a:srgbClr val="FFFF00"/>
            </a:solidFill>
            <a:miter lim="800000"/>
            <a:headEnd/>
            <a:tailEnd/>
          </a:ln>
        </p:spPr>
      </p:pic>
      <p:sp>
        <p:nvSpPr>
          <p:cNvPr id="5123" name="WordArt 4"/>
          <p:cNvSpPr>
            <a:spLocks noChangeArrowheads="1" noChangeShapeType="1" noTextEdit="1"/>
          </p:cNvSpPr>
          <p:nvPr/>
        </p:nvSpPr>
        <p:spPr bwMode="auto">
          <a:xfrm>
            <a:off x="990600" y="1524000"/>
            <a:ext cx="2971800" cy="26257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0000"/>
                </a:solidFill>
                <a:latin typeface="Arial Black"/>
              </a:rPr>
              <a:t>TR</a:t>
            </a:r>
          </a:p>
        </p:txBody>
      </p:sp>
      <p:sp>
        <p:nvSpPr>
          <p:cNvPr id="5124" name="WordArt 5"/>
          <p:cNvSpPr>
            <a:spLocks noChangeArrowheads="1" noChangeShapeType="1" noTextEdit="1"/>
          </p:cNvSpPr>
          <p:nvPr/>
        </p:nvSpPr>
        <p:spPr bwMode="auto">
          <a:xfrm>
            <a:off x="4572000" y="1676400"/>
            <a:ext cx="685800" cy="1143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0000"/>
                </a:solidFill>
                <a:latin typeface="Arial Black"/>
              </a:rPr>
              <a:t>3</a:t>
            </a:r>
          </a:p>
        </p:txBody>
      </p:sp>
      <p:sp>
        <p:nvSpPr>
          <p:cNvPr id="5125" name="WordArt 6"/>
          <p:cNvSpPr>
            <a:spLocks noChangeArrowheads="1" noChangeShapeType="1" noTextEdit="1"/>
          </p:cNvSpPr>
          <p:nvPr/>
        </p:nvSpPr>
        <p:spPr bwMode="auto">
          <a:xfrm>
            <a:off x="5715000" y="2133600"/>
            <a:ext cx="3143250" cy="2590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FF0000"/>
                </a:solidFill>
                <a:latin typeface="Arial Black"/>
              </a:rPr>
              <a:t>TRAIN</a:t>
            </a:r>
          </a:p>
          <a:p>
            <a:pPr algn="ctr"/>
            <a:r>
              <a:rPr lang="en-US" sz="3600" kern="10" dirty="0">
                <a:ln w="9525">
                  <a:solidFill>
                    <a:srgbClr val="000000"/>
                  </a:solidFill>
                  <a:round/>
                  <a:headEnd type="none" w="sm" len="sm"/>
                  <a:tailEnd type="none" w="sm" len="sm"/>
                </a:ln>
                <a:solidFill>
                  <a:srgbClr val="FF0000"/>
                </a:solidFill>
                <a:latin typeface="Arial Black"/>
              </a:rPr>
              <a:t>REFUEL</a:t>
            </a:r>
          </a:p>
          <a:p>
            <a:pPr algn="ctr"/>
            <a:r>
              <a:rPr lang="en-US" sz="3600" kern="10" dirty="0">
                <a:ln w="9525">
                  <a:solidFill>
                    <a:srgbClr val="000000"/>
                  </a:solidFill>
                  <a:round/>
                  <a:headEnd type="none" w="sm" len="sm"/>
                  <a:tailEnd type="none" w="sm" len="sm"/>
                </a:ln>
                <a:solidFill>
                  <a:srgbClr val="FF0000"/>
                </a:solidFill>
                <a:latin typeface="Arial Black"/>
              </a:rPr>
              <a:t>REHYDRATE</a:t>
            </a:r>
          </a:p>
          <a:p>
            <a:pPr algn="ctr"/>
            <a:r>
              <a:rPr lang="en-US" sz="3600" kern="10" dirty="0">
                <a:ln w="9525">
                  <a:solidFill>
                    <a:srgbClr val="000000"/>
                  </a:solidFill>
                  <a:round/>
                  <a:headEnd type="none" w="sm" len="sm"/>
                  <a:tailEnd type="none" w="sm" len="sm"/>
                </a:ln>
                <a:solidFill>
                  <a:srgbClr val="FF0000"/>
                </a:solidFill>
                <a:latin typeface="Arial Black"/>
              </a:rPr>
              <a:t>REST</a:t>
            </a:r>
          </a:p>
        </p:txBody>
      </p:sp>
      <p:sp>
        <p:nvSpPr>
          <p:cNvPr id="9" name="Rectangle 8"/>
          <p:cNvSpPr/>
          <p:nvPr/>
        </p:nvSpPr>
        <p:spPr>
          <a:xfrm>
            <a:off x="1143000" y="304800"/>
            <a:ext cx="6926704" cy="1015663"/>
          </a:xfrm>
          <a:prstGeom prst="rect">
            <a:avLst/>
          </a:prstGeom>
          <a:solidFill>
            <a:schemeClr val="bg1"/>
          </a:solid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000" b="1" dirty="0">
                <a:ln w="50800"/>
                <a:solidFill>
                  <a:srgbClr val="FF0000"/>
                </a:solidFill>
                <a:latin typeface="+mn-lt"/>
                <a:cs typeface="+mn-cs"/>
              </a:rPr>
              <a:t>Recovery NUTRITION</a:t>
            </a:r>
          </a:p>
        </p:txBody>
      </p:sp>
      <p:sp>
        <p:nvSpPr>
          <p:cNvPr id="8" name="Rectangle 7"/>
          <p:cNvSpPr/>
          <p:nvPr/>
        </p:nvSpPr>
        <p:spPr>
          <a:xfrm>
            <a:off x="5638800" y="4800600"/>
            <a:ext cx="3505200" cy="923925"/>
          </a:xfrm>
          <a:prstGeom prst="rect">
            <a:avLst/>
          </a:prstGeom>
          <a:solidFill>
            <a:srgbClr val="FF0000"/>
          </a:solid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endParaRPr lang="en-US" sz="5400" b="1" dirty="0">
              <a:ln w="50800"/>
              <a:solidFill>
                <a:prstClr val="white"/>
              </a:solidFill>
              <a:latin typeface="+mn-lt"/>
              <a:cs typeface="+mn-cs"/>
            </a:endParaRPr>
          </a:p>
        </p:txBody>
      </p:sp>
      <p:pic>
        <p:nvPicPr>
          <p:cNvPr id="5128" name="Picture 27"/>
          <p:cNvPicPr>
            <a:picLocks noChangeAspect="1" noChangeArrowheads="1"/>
          </p:cNvPicPr>
          <p:nvPr/>
        </p:nvPicPr>
        <p:blipFill>
          <a:blip r:embed="rId4" cstate="print"/>
          <a:srcRect/>
          <a:stretch>
            <a:fillRect/>
          </a:stretch>
        </p:blipFill>
        <p:spPr bwMode="auto">
          <a:xfrm>
            <a:off x="1066800" y="45720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algn="ctr"/>
            <a:r>
              <a:rPr lang="en-US" i="1" dirty="0" smtClean="0">
                <a:latin typeface="Bookman Old Style" pitchFamily="18" charset="0"/>
              </a:rPr>
              <a:t>CHARACTER</a:t>
            </a:r>
            <a:endParaRPr lang="en-US" dirty="0" smtClean="0"/>
          </a:p>
        </p:txBody>
      </p:sp>
      <p:sp>
        <p:nvSpPr>
          <p:cNvPr id="15363" name="Rectangle 1027"/>
          <p:cNvSpPr>
            <a:spLocks noGrp="1" noChangeArrowheads="1"/>
          </p:cNvSpPr>
          <p:nvPr>
            <p:ph type="body" idx="1"/>
          </p:nvPr>
        </p:nvSpPr>
        <p:spPr/>
        <p:txBody>
          <a:bodyPr/>
          <a:lstStyle/>
          <a:p>
            <a:pPr>
              <a:buFont typeface="Monotype Sorts" pitchFamily="2" charset="2"/>
              <a:buNone/>
            </a:pPr>
            <a:r>
              <a:rPr lang="en-US" sz="2800" dirty="0" smtClean="0">
                <a:latin typeface="Bookman Old Style" pitchFamily="18" charset="0"/>
              </a:rPr>
              <a:t>A student participant in a quality program demonstrates:</a:t>
            </a:r>
          </a:p>
          <a:p>
            <a:r>
              <a:rPr lang="en-US" sz="2800" dirty="0" smtClean="0">
                <a:latin typeface="Bookman Old Style" pitchFamily="18" charset="0"/>
              </a:rPr>
              <a:t>Responsibility</a:t>
            </a:r>
          </a:p>
          <a:p>
            <a:r>
              <a:rPr lang="en-US" sz="2800" dirty="0" smtClean="0">
                <a:latin typeface="Bookman Old Style" pitchFamily="18" charset="0"/>
              </a:rPr>
              <a:t>Accountability</a:t>
            </a:r>
          </a:p>
          <a:p>
            <a:r>
              <a:rPr lang="en-US" sz="2800" dirty="0" smtClean="0">
                <a:latin typeface="Bookman Old Style" pitchFamily="18" charset="0"/>
              </a:rPr>
              <a:t>Dedication</a:t>
            </a:r>
          </a:p>
          <a:p>
            <a:r>
              <a:rPr lang="en-US" sz="2800" dirty="0" smtClean="0">
                <a:latin typeface="Bookman Old Style" pitchFamily="18" charset="0"/>
              </a:rPr>
              <a:t>Trustworthiness</a:t>
            </a:r>
          </a:p>
          <a:p>
            <a:r>
              <a:rPr lang="en-US" sz="2800" dirty="0" smtClean="0">
                <a:latin typeface="Bookman Old Style" pitchFamily="18" charset="0"/>
              </a:rPr>
              <a:t>Fair Play</a:t>
            </a:r>
          </a:p>
          <a:p>
            <a:r>
              <a:rPr lang="en-US" sz="2800" dirty="0" smtClean="0">
                <a:latin typeface="Bookman Old Style" pitchFamily="18" charset="0"/>
              </a:rPr>
              <a:t>Self Control</a:t>
            </a:r>
          </a:p>
        </p:txBody>
      </p:sp>
      <p:pic>
        <p:nvPicPr>
          <p:cNvPr id="15364" name="Picture 1028" descr="C:\wrestling.jpg"/>
          <p:cNvPicPr>
            <a:picLocks noChangeAspect="1" noChangeArrowheads="1"/>
          </p:cNvPicPr>
          <p:nvPr/>
        </p:nvPicPr>
        <p:blipFill>
          <a:blip r:embed="rId3" cstate="print"/>
          <a:srcRect/>
          <a:stretch>
            <a:fillRect/>
          </a:stretch>
        </p:blipFill>
        <p:spPr bwMode="auto">
          <a:xfrm>
            <a:off x="4419600" y="2819400"/>
            <a:ext cx="4166512" cy="348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rtlCol="0">
            <a:normAutofit fontScale="90000"/>
          </a:bodyPr>
          <a:lstStyle/>
          <a:p>
            <a:pPr eaLnBrk="1" fontAlgn="auto" hangingPunct="1">
              <a:spcAft>
                <a:spcPts val="0"/>
              </a:spcAft>
              <a:defRPr/>
            </a:pPr>
            <a:r>
              <a:rPr lang="en-US" dirty="0" smtClean="0">
                <a:solidFill>
                  <a:srgbClr val="FFFF00"/>
                </a:solidFill>
              </a:rPr>
              <a:t>POST TRAINING</a:t>
            </a:r>
            <a:br>
              <a:rPr lang="en-US" dirty="0" smtClean="0">
                <a:solidFill>
                  <a:srgbClr val="FFFF00"/>
                </a:solidFill>
              </a:rPr>
            </a:br>
            <a:r>
              <a:rPr lang="en-US" dirty="0" smtClean="0">
                <a:solidFill>
                  <a:srgbClr val="FFFF00"/>
                </a:solidFill>
              </a:rPr>
              <a:t> NUTRITIONAL RECOVERY</a:t>
            </a:r>
            <a:endParaRPr lang="en-US" dirty="0">
              <a:solidFill>
                <a:srgbClr val="FFFF00"/>
              </a:solidFill>
            </a:endParaRPr>
          </a:p>
        </p:txBody>
      </p:sp>
      <p:sp>
        <p:nvSpPr>
          <p:cNvPr id="4" name="Rectangle 3"/>
          <p:cNvSpPr/>
          <p:nvPr/>
        </p:nvSpPr>
        <p:spPr>
          <a:xfrm>
            <a:off x="304800" y="1752600"/>
            <a:ext cx="8587223" cy="175432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FF00"/>
                </a:solidFill>
                <a:latin typeface="+mn-lt"/>
                <a:cs typeface="+mn-cs"/>
              </a:rPr>
              <a:t>MAY BE THE MOST CRITICAL</a:t>
            </a:r>
          </a:p>
          <a:p>
            <a:pPr algn="ctr" fontAlgn="auto">
              <a:spcBef>
                <a:spcPts val="0"/>
              </a:spcBef>
              <a:spcAft>
                <a:spcPts val="0"/>
              </a:spcAft>
              <a:defRPr/>
            </a:pPr>
            <a:r>
              <a:rPr lang="en-US" sz="5400" b="1" dirty="0">
                <a:ln w="50800"/>
                <a:solidFill>
                  <a:srgbClr val="FFFF00"/>
                </a:solidFill>
                <a:latin typeface="+mn-lt"/>
                <a:cs typeface="+mn-cs"/>
              </a:rPr>
              <a:t> FACTOR IN TRAINING EFFECT</a:t>
            </a:r>
          </a:p>
        </p:txBody>
      </p:sp>
      <p:pic>
        <p:nvPicPr>
          <p:cNvPr id="5" name="Picture 4" descr="volleyball 2010 026.jpg"/>
          <p:cNvPicPr>
            <a:picLocks noChangeAspect="1"/>
          </p:cNvPicPr>
          <p:nvPr/>
        </p:nvPicPr>
        <p:blipFill>
          <a:blip r:embed="rId3" cstate="print"/>
          <a:stretch>
            <a:fillRect/>
          </a:stretch>
        </p:blipFill>
        <p:spPr>
          <a:xfrm>
            <a:off x="2514600" y="3581400"/>
            <a:ext cx="4064000" cy="304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457200" y="0"/>
            <a:ext cx="8458200" cy="3629025"/>
          </a:xfrm>
          <a:prstGeom prst="rect">
            <a:avLst/>
          </a:prstGeom>
          <a:noFill/>
          <a:ln w="9525">
            <a:noFill/>
            <a:miter lim="800000"/>
            <a:headEnd/>
            <a:tailEnd/>
          </a:ln>
        </p:spPr>
      </p:pic>
      <p:sp>
        <p:nvSpPr>
          <p:cNvPr id="11267" name="TextBox 3"/>
          <p:cNvSpPr txBox="1">
            <a:spLocks noChangeArrowheads="1"/>
          </p:cNvSpPr>
          <p:nvPr/>
        </p:nvSpPr>
        <p:spPr bwMode="auto">
          <a:xfrm>
            <a:off x="0" y="3581400"/>
            <a:ext cx="9144000" cy="4431983"/>
          </a:xfrm>
          <a:prstGeom prst="rect">
            <a:avLst/>
          </a:prstGeom>
          <a:noFill/>
          <a:ln w="9525">
            <a:noFill/>
            <a:miter lim="800000"/>
            <a:headEnd/>
            <a:tailEnd/>
          </a:ln>
        </p:spPr>
        <p:txBody>
          <a:bodyPr wrap="square">
            <a:spAutoFit/>
          </a:bodyPr>
          <a:lstStyle/>
          <a:p>
            <a:pPr algn="ctr"/>
            <a:r>
              <a:rPr lang="en-US" sz="4400" b="1" dirty="0" smtClean="0">
                <a:solidFill>
                  <a:srgbClr val="FFFF00"/>
                </a:solidFill>
                <a:latin typeface="Calibri" pitchFamily="34" charset="0"/>
              </a:rPr>
              <a:t>Sweet Drink 4-6 oz. </a:t>
            </a:r>
            <a:r>
              <a:rPr lang="en-US" sz="2400" b="1" dirty="0" smtClean="0">
                <a:solidFill>
                  <a:srgbClr val="FFFF00"/>
                </a:solidFill>
                <a:latin typeface="Calibri" pitchFamily="34" charset="0"/>
              </a:rPr>
              <a:t>(pop, Gatorade, </a:t>
            </a:r>
            <a:r>
              <a:rPr lang="en-US" sz="2400" b="1" dirty="0" err="1" smtClean="0">
                <a:solidFill>
                  <a:srgbClr val="FFFF00"/>
                </a:solidFill>
                <a:latin typeface="Calibri" pitchFamily="34" charset="0"/>
              </a:rPr>
              <a:t>kool</a:t>
            </a:r>
            <a:r>
              <a:rPr lang="en-US" sz="2400" b="1" dirty="0" smtClean="0">
                <a:solidFill>
                  <a:srgbClr val="FFFF00"/>
                </a:solidFill>
                <a:latin typeface="Calibri" pitchFamily="34" charset="0"/>
              </a:rPr>
              <a:t>-aid)</a:t>
            </a:r>
          </a:p>
          <a:p>
            <a:pPr algn="ctr"/>
            <a:r>
              <a:rPr lang="en-US" sz="4400" b="1" dirty="0" smtClean="0">
                <a:solidFill>
                  <a:srgbClr val="FFFF00"/>
                </a:solidFill>
                <a:latin typeface="Calibri" pitchFamily="34" charset="0"/>
              </a:rPr>
              <a:t>Protein </a:t>
            </a:r>
            <a:r>
              <a:rPr lang="en-US" sz="4000" b="1" dirty="0" smtClean="0">
                <a:solidFill>
                  <a:srgbClr val="FFFF00"/>
                </a:solidFill>
                <a:latin typeface="Calibri" pitchFamily="34" charset="0"/>
              </a:rPr>
              <a:t>12-16</a:t>
            </a:r>
            <a:r>
              <a:rPr lang="en-US" sz="4400" b="1" dirty="0" smtClean="0">
                <a:solidFill>
                  <a:srgbClr val="FFFF00"/>
                </a:solidFill>
                <a:latin typeface="Calibri" pitchFamily="34" charset="0"/>
              </a:rPr>
              <a:t> oz</a:t>
            </a:r>
            <a:r>
              <a:rPr lang="en-US" sz="2400" b="1" dirty="0" smtClean="0">
                <a:solidFill>
                  <a:srgbClr val="FFFF00"/>
                </a:solidFill>
                <a:latin typeface="Calibri" pitchFamily="34" charset="0"/>
              </a:rPr>
              <a:t>(</a:t>
            </a:r>
            <a:r>
              <a:rPr lang="en-US" sz="2000" b="1" dirty="0" smtClean="0">
                <a:solidFill>
                  <a:srgbClr val="FFFF00"/>
                </a:solidFill>
                <a:latin typeface="Calibri" pitchFamily="34" charset="0"/>
              </a:rPr>
              <a:t>choc milk,  beef jerky, protein bar, string cheese </a:t>
            </a:r>
            <a:r>
              <a:rPr lang="en-US" sz="2400" b="1" dirty="0" smtClean="0">
                <a:solidFill>
                  <a:srgbClr val="FFFF00"/>
                </a:solidFill>
                <a:latin typeface="Calibri" pitchFamily="34" charset="0"/>
              </a:rPr>
              <a:t>)</a:t>
            </a:r>
          </a:p>
          <a:p>
            <a:pPr algn="ctr"/>
            <a:r>
              <a:rPr lang="en-US" sz="4400" b="1" dirty="0" err="1" smtClean="0">
                <a:solidFill>
                  <a:srgbClr val="FFFF00"/>
                </a:solidFill>
                <a:latin typeface="Calibri" pitchFamily="34" charset="0"/>
              </a:rPr>
              <a:t>Carbs</a:t>
            </a:r>
            <a:r>
              <a:rPr lang="en-US" sz="4400" b="1" dirty="0" smtClean="0">
                <a:solidFill>
                  <a:srgbClr val="FFFF00"/>
                </a:solidFill>
                <a:latin typeface="Calibri" pitchFamily="34" charset="0"/>
              </a:rPr>
              <a:t>  75g </a:t>
            </a:r>
            <a:r>
              <a:rPr lang="en-US" sz="2400" b="1" dirty="0" smtClean="0">
                <a:solidFill>
                  <a:srgbClr val="FFFF00"/>
                </a:solidFill>
                <a:latin typeface="Calibri" pitchFamily="34" charset="0"/>
              </a:rPr>
              <a:t>(nuts, raisins, gummy bears, pretzels, crackers)</a:t>
            </a:r>
          </a:p>
          <a:p>
            <a:pPr algn="ctr"/>
            <a:r>
              <a:rPr lang="en-US" sz="4400" b="1" dirty="0" smtClean="0">
                <a:solidFill>
                  <a:srgbClr val="FFFF00"/>
                </a:solidFill>
                <a:latin typeface="Calibri" pitchFamily="34" charset="0"/>
              </a:rPr>
              <a:t>Meal within one hour (Dinner)</a:t>
            </a:r>
          </a:p>
          <a:p>
            <a:pPr algn="ctr"/>
            <a:endParaRPr lang="en-US" sz="4400" b="1" dirty="0">
              <a:solidFill>
                <a:srgbClr val="FFFF00"/>
              </a:solidFill>
              <a:latin typeface="Calibri" pitchFamily="34" charset="0"/>
            </a:endParaRPr>
          </a:p>
          <a:p>
            <a:pPr algn="ctr"/>
            <a:r>
              <a:rPr lang="en-US" sz="4400" b="1" dirty="0">
                <a:solidFill>
                  <a:srgbClr val="FFFF00"/>
                </a:solidFill>
                <a:latin typeface="Calibri" pitchFamily="34" charset="0"/>
              </a:rPr>
              <a:t> </a:t>
            </a:r>
          </a:p>
          <a:p>
            <a:endParaRPr lang="en-US" dirty="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descr="23505423"/>
          <p:cNvPicPr>
            <a:picLocks noChangeAspect="1" noChangeArrowheads="1"/>
          </p:cNvPicPr>
          <p:nvPr/>
        </p:nvPicPr>
        <p:blipFill>
          <a:blip r:embed="rId3" cstate="print"/>
          <a:srcRect/>
          <a:stretch>
            <a:fillRect/>
          </a:stretch>
        </p:blipFill>
        <p:spPr bwMode="auto">
          <a:xfrm>
            <a:off x="5867400" y="228600"/>
            <a:ext cx="2108200" cy="2743200"/>
          </a:xfrm>
          <a:prstGeom prst="rect">
            <a:avLst/>
          </a:prstGeom>
          <a:noFill/>
          <a:ln w="28575">
            <a:solidFill>
              <a:srgbClr val="FF0000"/>
            </a:solidFill>
            <a:miter lim="800000"/>
            <a:headEnd/>
            <a:tailEnd/>
          </a:ln>
        </p:spPr>
      </p:pic>
      <p:sp>
        <p:nvSpPr>
          <p:cNvPr id="5" name="Rectangle 4"/>
          <p:cNvSpPr/>
          <p:nvPr/>
        </p:nvSpPr>
        <p:spPr>
          <a:xfrm>
            <a:off x="5486400" y="3048000"/>
            <a:ext cx="3276600" cy="2585323"/>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0000"/>
                </a:solidFill>
                <a:effectLst>
                  <a:outerShdw blurRad="63500" dir="3600000" algn="tl" rotWithShape="0">
                    <a:srgbClr val="000000">
                      <a:alpha val="70000"/>
                    </a:srgbClr>
                  </a:outerShdw>
                </a:effectLst>
              </a:rPr>
              <a:t>Sleep &amp;</a:t>
            </a:r>
          </a:p>
          <a:p>
            <a:pPr algn="ctr" fontAlgn="auto">
              <a:spcBef>
                <a:spcPts val="0"/>
              </a:spcBef>
              <a:spcAft>
                <a:spcPts val="0"/>
              </a:spcAft>
              <a:defRPr/>
            </a:pPr>
            <a:r>
              <a:rPr lang="en-US" sz="5400" dirty="0">
                <a:ln w="18415" cmpd="sng">
                  <a:solidFill>
                    <a:srgbClr val="FFFFFF"/>
                  </a:solidFill>
                  <a:prstDash val="solid"/>
                </a:ln>
                <a:solidFill>
                  <a:srgbClr val="FF0000"/>
                </a:solidFill>
                <a:effectLst>
                  <a:outerShdw blurRad="63500" dir="3600000" algn="tl" rotWithShape="0">
                    <a:srgbClr val="000000">
                      <a:alpha val="70000"/>
                    </a:srgbClr>
                  </a:outerShdw>
                </a:effectLst>
              </a:rPr>
              <a:t>Play</a:t>
            </a:r>
          </a:p>
          <a:p>
            <a:pPr algn="ctr" fontAlgn="auto">
              <a:spcBef>
                <a:spcPts val="0"/>
              </a:spcBef>
              <a:spcAft>
                <a:spcPts val="0"/>
              </a:spcAft>
              <a:defRPr/>
            </a:pPr>
            <a:r>
              <a:rPr lang="en-US" sz="5400" dirty="0">
                <a:ln w="18415" cmpd="sng">
                  <a:solidFill>
                    <a:srgbClr val="FFFFFF"/>
                  </a:solidFill>
                  <a:prstDash val="solid"/>
                </a:ln>
                <a:solidFill>
                  <a:srgbClr val="FF0000"/>
                </a:solidFill>
                <a:effectLst>
                  <a:outerShdw blurRad="63500" dir="3600000" algn="tl" rotWithShape="0">
                    <a:srgbClr val="000000">
                      <a:alpha val="70000"/>
                    </a:srgbClr>
                  </a:outerShdw>
                </a:effectLst>
              </a:rPr>
              <a:t>Better</a:t>
            </a:r>
          </a:p>
        </p:txBody>
      </p:sp>
      <p:sp>
        <p:nvSpPr>
          <p:cNvPr id="6" name="TextBox 5"/>
          <p:cNvSpPr txBox="1"/>
          <p:nvPr/>
        </p:nvSpPr>
        <p:spPr>
          <a:xfrm>
            <a:off x="381000" y="0"/>
            <a:ext cx="4495800" cy="1569660"/>
          </a:xfrm>
          <a:prstGeom prst="rect">
            <a:avLst/>
          </a:prstGeom>
          <a:noFill/>
        </p:spPr>
        <p:txBody>
          <a:bodyPr wrap="square" rtlCol="0">
            <a:spAutoFit/>
          </a:bodyPr>
          <a:lstStyle/>
          <a:p>
            <a:pPr algn="ctr"/>
            <a:r>
              <a:rPr lang="en-US" sz="3200" dirty="0">
                <a:solidFill>
                  <a:srgbClr val="FFC000"/>
                </a:solidFill>
              </a:rPr>
              <a:t>Sleep is clearly a predictor of performance in skill based activity.</a:t>
            </a:r>
          </a:p>
        </p:txBody>
      </p:sp>
      <p:sp>
        <p:nvSpPr>
          <p:cNvPr id="7" name="TextBox 6"/>
          <p:cNvSpPr txBox="1"/>
          <p:nvPr/>
        </p:nvSpPr>
        <p:spPr>
          <a:xfrm>
            <a:off x="609600" y="2209800"/>
            <a:ext cx="3657600" cy="2554545"/>
          </a:xfrm>
          <a:prstGeom prst="rect">
            <a:avLst/>
          </a:prstGeom>
          <a:noFill/>
        </p:spPr>
        <p:txBody>
          <a:bodyPr wrap="square" rtlCol="0">
            <a:spAutoFit/>
          </a:bodyPr>
          <a:lstStyle/>
          <a:p>
            <a:r>
              <a:rPr lang="en-US" sz="3200" dirty="0" smtClean="0"/>
              <a:t>Research has proven that the amount of sleep an athlete gets has an effect on performance.</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5934670"/>
            <a:ext cx="477675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Better </a:t>
            </a:r>
            <a:r>
              <a:rPr lang="en-US" sz="5400" b="1" dirty="0" smtClean="0">
                <a:ln w="50800"/>
              </a:rPr>
              <a:t>decisions</a:t>
            </a:r>
            <a:endParaRPr lang="en-US" sz="5400" b="1" cap="none" spc="0" dirty="0">
              <a:ln w="50800"/>
              <a:effectLst/>
            </a:endParaRPr>
          </a:p>
        </p:txBody>
      </p:sp>
      <p:sp>
        <p:nvSpPr>
          <p:cNvPr id="4" name="Rectangle 3"/>
          <p:cNvSpPr/>
          <p:nvPr/>
        </p:nvSpPr>
        <p:spPr>
          <a:xfrm>
            <a:off x="2362200" y="5257800"/>
            <a:ext cx="4951548" cy="830997"/>
          </a:xfrm>
          <a:prstGeom prst="rect">
            <a:avLst/>
          </a:prstGeom>
        </p:spPr>
        <p:txBody>
          <a:bodyPr wrap="none">
            <a:spAutoFit/>
          </a:bodyPr>
          <a:lstStyle/>
          <a:p>
            <a:r>
              <a:rPr lang="en-US" sz="4800" b="1" dirty="0" smtClean="0">
                <a:ln w="50800"/>
              </a:rPr>
              <a:t>Better information</a:t>
            </a:r>
            <a:endParaRPr lang="en-US" sz="4800" dirty="0"/>
          </a:p>
        </p:txBody>
      </p:sp>
      <p:pic>
        <p:nvPicPr>
          <p:cNvPr id="9217" name="Picture 1"/>
          <p:cNvPicPr>
            <a:picLocks noChangeAspect="1" noChangeArrowheads="1"/>
          </p:cNvPicPr>
          <p:nvPr/>
        </p:nvPicPr>
        <p:blipFill>
          <a:blip r:embed="rId3" cstate="print"/>
          <a:srcRect/>
          <a:stretch>
            <a:fillRect/>
          </a:stretch>
        </p:blipFill>
        <p:spPr bwMode="auto">
          <a:xfrm>
            <a:off x="14325600" y="22707600"/>
            <a:ext cx="4845765" cy="5162550"/>
          </a:xfrm>
          <a:prstGeom prst="rect">
            <a:avLst/>
          </a:prstGeom>
          <a:noFill/>
          <a:ln w="9525">
            <a:noFill/>
            <a:miter lim="800000"/>
            <a:headEnd/>
            <a:tailEnd/>
          </a:ln>
          <a:effectLst/>
        </p:spPr>
      </p:pic>
      <p:pic>
        <p:nvPicPr>
          <p:cNvPr id="7" name="Picture 1"/>
          <p:cNvPicPr>
            <a:picLocks noChangeAspect="1" noChangeArrowheads="1"/>
          </p:cNvPicPr>
          <p:nvPr/>
        </p:nvPicPr>
        <p:blipFill>
          <a:blip r:embed="rId4" cstate="print"/>
          <a:srcRect/>
          <a:stretch>
            <a:fillRect/>
          </a:stretch>
        </p:blipFill>
        <p:spPr bwMode="auto">
          <a:xfrm>
            <a:off x="1822673" y="0"/>
            <a:ext cx="5797327" cy="53911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8229600" cy="1143000"/>
          </a:xfrm>
        </p:spPr>
        <p:txBody>
          <a:bodyPr/>
          <a:lstStyle/>
          <a:p>
            <a:pPr algn="ctr"/>
            <a:r>
              <a:rPr lang="en-US" i="1" dirty="0" smtClean="0">
                <a:latin typeface="Bookman Old Style" pitchFamily="18" charset="0"/>
              </a:rPr>
              <a:t>CIVILITY</a:t>
            </a:r>
            <a:endParaRPr lang="en-US" dirty="0" smtClean="0">
              <a:latin typeface="Bookman Old Style" pitchFamily="18" charset="0"/>
            </a:endParaRPr>
          </a:p>
        </p:txBody>
      </p:sp>
      <p:sp>
        <p:nvSpPr>
          <p:cNvPr id="16387" name="Rectangle 3"/>
          <p:cNvSpPr>
            <a:spLocks noGrp="1" noChangeArrowheads="1"/>
          </p:cNvSpPr>
          <p:nvPr>
            <p:ph type="body" idx="1"/>
          </p:nvPr>
        </p:nvSpPr>
        <p:spPr>
          <a:xfrm>
            <a:off x="457200" y="1981200"/>
            <a:ext cx="7772400" cy="4114800"/>
          </a:xfrm>
        </p:spPr>
        <p:txBody>
          <a:bodyPr/>
          <a:lstStyle/>
          <a:p>
            <a:pPr>
              <a:buFont typeface="Monotype Sorts" pitchFamily="2" charset="2"/>
              <a:buNone/>
            </a:pPr>
            <a:r>
              <a:rPr lang="en-US" dirty="0" smtClean="0">
                <a:latin typeface="Bookman Old Style" pitchFamily="18" charset="0"/>
              </a:rPr>
              <a:t>A student participant in a quality program demonstrates civility towards others, showing:</a:t>
            </a:r>
          </a:p>
          <a:p>
            <a:r>
              <a:rPr lang="en-US" dirty="0" smtClean="0">
                <a:latin typeface="Bookman Old Style" pitchFamily="18" charset="0"/>
              </a:rPr>
              <a:t>Respect</a:t>
            </a:r>
          </a:p>
          <a:p>
            <a:r>
              <a:rPr lang="en-US" dirty="0" smtClean="0">
                <a:latin typeface="Bookman Old Style" pitchFamily="18" charset="0"/>
              </a:rPr>
              <a:t>Fairness</a:t>
            </a:r>
          </a:p>
          <a:p>
            <a:r>
              <a:rPr lang="en-US" dirty="0" smtClean="0">
                <a:latin typeface="Bookman Old Style" pitchFamily="18" charset="0"/>
              </a:rPr>
              <a:t>Caring</a:t>
            </a:r>
          </a:p>
        </p:txBody>
      </p:sp>
      <p:pic>
        <p:nvPicPr>
          <p:cNvPr id="4098" name="Picture 2" descr="\\MITCHELL2011\TeacherFiles\lawkar\2013-2014\volleyball one acts etc\IMG_2138.JPG"/>
          <p:cNvPicPr>
            <a:picLocks noChangeAspect="1" noChangeArrowheads="1"/>
          </p:cNvPicPr>
          <p:nvPr/>
        </p:nvPicPr>
        <p:blipFill>
          <a:blip r:embed="rId3" cstate="print"/>
          <a:srcRect/>
          <a:stretch>
            <a:fillRect/>
          </a:stretch>
        </p:blipFill>
        <p:spPr bwMode="auto">
          <a:xfrm>
            <a:off x="4267200" y="3556000"/>
            <a:ext cx="4724400" cy="31496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3" cstate="print"/>
          <a:stretch>
            <a:fillRect/>
          </a:stretch>
        </p:blipFill>
        <p:spPr>
          <a:xfrm>
            <a:off x="0" y="0"/>
            <a:ext cx="9144000" cy="6858000"/>
          </a:xfrm>
          <a:prstGeom prst="rect">
            <a:avLst/>
          </a:prstGeom>
        </p:spPr>
      </p:pic>
      <p:sp>
        <p:nvSpPr>
          <p:cNvPr id="17410" name="Rectangle 2"/>
          <p:cNvSpPr>
            <a:spLocks noGrp="1" noChangeArrowheads="1"/>
          </p:cNvSpPr>
          <p:nvPr>
            <p:ph type="title"/>
          </p:nvPr>
        </p:nvSpPr>
        <p:spPr>
          <a:xfrm>
            <a:off x="457200" y="457200"/>
            <a:ext cx="8229600" cy="1143000"/>
          </a:xfrm>
        </p:spPr>
        <p:txBody>
          <a:bodyPr/>
          <a:lstStyle/>
          <a:p>
            <a:pPr algn="ctr"/>
            <a:r>
              <a:rPr lang="en-US" i="1" dirty="0" smtClean="0">
                <a:latin typeface="Bookman Old Style" pitchFamily="18" charset="0"/>
              </a:rPr>
              <a:t>COMPETENCE</a:t>
            </a:r>
            <a:endParaRPr lang="en-US" dirty="0" smtClean="0"/>
          </a:p>
        </p:txBody>
      </p:sp>
      <p:sp>
        <p:nvSpPr>
          <p:cNvPr id="7" name="TextBox 6"/>
          <p:cNvSpPr txBox="1"/>
          <p:nvPr/>
        </p:nvSpPr>
        <p:spPr>
          <a:xfrm>
            <a:off x="1219200" y="3318570"/>
            <a:ext cx="7924800" cy="3539430"/>
          </a:xfrm>
          <a:prstGeom prst="rect">
            <a:avLst/>
          </a:prstGeom>
          <a:solidFill>
            <a:schemeClr val="bg1">
              <a:lumMod val="75000"/>
              <a:lumOff val="25000"/>
              <a:alpha val="59000"/>
            </a:schemeClr>
          </a:solidFill>
        </p:spPr>
        <p:txBody>
          <a:bodyPr wrap="square" rtlCol="0">
            <a:spAutoFit/>
          </a:bodyPr>
          <a:lstStyle/>
          <a:p>
            <a:pPr>
              <a:buFont typeface="Monotype Sorts" pitchFamily="2" charset="2"/>
              <a:buNone/>
            </a:pPr>
            <a:r>
              <a:rPr lang="en-US" sz="3200" dirty="0" smtClean="0">
                <a:latin typeface="Bookman Old Style" pitchFamily="18" charset="0"/>
              </a:rPr>
              <a:t>A student participant in a quality program is competent in terms of:</a:t>
            </a:r>
          </a:p>
          <a:p>
            <a:pPr>
              <a:buFont typeface="Monotype Sorts" pitchFamily="2" charset="2"/>
              <a:buNone/>
            </a:pPr>
            <a:endParaRPr lang="en-US" sz="3200" dirty="0" smtClean="0">
              <a:latin typeface="Bookman Old Style" pitchFamily="18" charset="0"/>
            </a:endParaRPr>
          </a:p>
          <a:p>
            <a:pPr>
              <a:buFont typeface="Arial" pitchFamily="34" charset="0"/>
              <a:buChar char="•"/>
            </a:pPr>
            <a:r>
              <a:rPr lang="en-US" sz="3200" dirty="0" smtClean="0">
                <a:latin typeface="Bookman Old Style" pitchFamily="18" charset="0"/>
              </a:rPr>
              <a:t>Skill Development</a:t>
            </a:r>
          </a:p>
          <a:p>
            <a:pPr>
              <a:buFont typeface="Arial" pitchFamily="34" charset="0"/>
              <a:buChar char="•"/>
            </a:pPr>
            <a:r>
              <a:rPr lang="en-US" sz="3200" dirty="0" smtClean="0">
                <a:latin typeface="Bookman Old Style" pitchFamily="18" charset="0"/>
              </a:rPr>
              <a:t>Knowledge of the game &amp; Strategies</a:t>
            </a:r>
          </a:p>
          <a:p>
            <a:pPr>
              <a:buFont typeface="Arial" pitchFamily="34" charset="0"/>
              <a:buChar char="•"/>
            </a:pPr>
            <a:r>
              <a:rPr lang="en-US" sz="3200" dirty="0" smtClean="0">
                <a:latin typeface="Bookman Old Style" pitchFamily="18" charset="0"/>
              </a:rPr>
              <a:t>Fitness &amp; Conditioning</a:t>
            </a:r>
          </a:p>
          <a:p>
            <a:pPr>
              <a:buFont typeface="Arial" pitchFamily="34" charset="0"/>
              <a:buChar char="•"/>
            </a:pPr>
            <a:r>
              <a:rPr lang="en-US" sz="3200" dirty="0" smtClean="0">
                <a:latin typeface="Bookman Old Style" pitchFamily="18" charset="0"/>
              </a:rPr>
              <a:t>Healthy behaviors</a:t>
            </a:r>
            <a:endParaRPr lang="en-US" sz="32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i="1" dirty="0" smtClean="0">
                <a:latin typeface="Bookman Old Style" pitchFamily="18" charset="0"/>
              </a:rPr>
              <a:t>CITIZENSHIP</a:t>
            </a:r>
            <a:endParaRPr lang="en-US" dirty="0" smtClean="0"/>
          </a:p>
        </p:txBody>
      </p:sp>
      <p:sp>
        <p:nvSpPr>
          <p:cNvPr id="19459" name="Rectangle 3"/>
          <p:cNvSpPr>
            <a:spLocks noGrp="1" noChangeArrowheads="1"/>
          </p:cNvSpPr>
          <p:nvPr>
            <p:ph type="body" idx="1"/>
          </p:nvPr>
        </p:nvSpPr>
        <p:spPr/>
        <p:txBody>
          <a:bodyPr/>
          <a:lstStyle/>
          <a:p>
            <a:r>
              <a:rPr lang="en-US" dirty="0" smtClean="0"/>
              <a:t>A student participant in a quality program demonstrates citizenship through actions showing evidence of:</a:t>
            </a:r>
          </a:p>
          <a:p>
            <a:r>
              <a:rPr lang="en-US" dirty="0" smtClean="0"/>
              <a:t>Loyalty</a:t>
            </a:r>
          </a:p>
          <a:p>
            <a:r>
              <a:rPr lang="en-US" dirty="0" smtClean="0"/>
              <a:t>Commitment</a:t>
            </a:r>
          </a:p>
          <a:p>
            <a:r>
              <a:rPr lang="en-US" dirty="0" smtClean="0"/>
              <a:t>Teamwork</a:t>
            </a:r>
          </a:p>
          <a:p>
            <a:r>
              <a:rPr lang="en-US" dirty="0" smtClean="0"/>
              <a:t>Role Modeling</a:t>
            </a:r>
          </a:p>
        </p:txBody>
      </p:sp>
      <p:pic>
        <p:nvPicPr>
          <p:cNvPr id="6" name="Picture 5" descr="99458289.jpg"/>
          <p:cNvPicPr>
            <a:picLocks noChangeAspect="1"/>
          </p:cNvPicPr>
          <p:nvPr/>
        </p:nvPicPr>
        <p:blipFill>
          <a:blip r:embed="rId3" cstate="print"/>
          <a:stretch>
            <a:fillRect/>
          </a:stretch>
        </p:blipFill>
        <p:spPr>
          <a:xfrm>
            <a:off x="5029200" y="2819400"/>
            <a:ext cx="3871344" cy="380159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i="1" dirty="0" smtClean="0">
                <a:latin typeface="Bookman Old Style" pitchFamily="18" charset="0"/>
              </a:rPr>
              <a:t>Leadership</a:t>
            </a:r>
            <a:endParaRPr lang="en-US" dirty="0" smtClean="0"/>
          </a:p>
        </p:txBody>
      </p:sp>
      <p:sp>
        <p:nvSpPr>
          <p:cNvPr id="19459" name="Rectangle 3"/>
          <p:cNvSpPr>
            <a:spLocks noGrp="1" noChangeArrowheads="1"/>
          </p:cNvSpPr>
          <p:nvPr>
            <p:ph type="body" idx="1"/>
          </p:nvPr>
        </p:nvSpPr>
        <p:spPr/>
        <p:txBody>
          <a:bodyPr/>
          <a:lstStyle/>
          <a:p>
            <a:r>
              <a:rPr lang="en-US" dirty="0" smtClean="0"/>
              <a:t>A student participant in a quality program demonstrates leadership through actions and verbal communication:</a:t>
            </a:r>
          </a:p>
          <a:p>
            <a:r>
              <a:rPr lang="en-US" dirty="0" smtClean="0"/>
              <a:t>Dependability</a:t>
            </a:r>
          </a:p>
          <a:p>
            <a:r>
              <a:rPr lang="en-US" dirty="0" smtClean="0"/>
              <a:t>Honesty</a:t>
            </a:r>
          </a:p>
          <a:p>
            <a:r>
              <a:rPr lang="en-US" dirty="0" smtClean="0"/>
              <a:t>Unselfish</a:t>
            </a:r>
          </a:p>
          <a:p>
            <a:r>
              <a:rPr lang="en-US" dirty="0" smtClean="0"/>
              <a:t>Show Good Judgment</a:t>
            </a:r>
          </a:p>
          <a:p>
            <a:r>
              <a:rPr lang="en-US" dirty="0" smtClean="0"/>
              <a:t>Enthusiasm</a:t>
            </a:r>
          </a:p>
        </p:txBody>
      </p:sp>
      <p:pic>
        <p:nvPicPr>
          <p:cNvPr id="3074" name="Picture 2" descr="\\MITCHELL2011\TeacherFiles\lawkar\2013-2014\volleyball one acts etc\IMG_2252.JPG"/>
          <p:cNvPicPr>
            <a:picLocks noChangeAspect="1" noChangeArrowheads="1"/>
          </p:cNvPicPr>
          <p:nvPr/>
        </p:nvPicPr>
        <p:blipFill>
          <a:blip r:embed="rId3" cstate="print"/>
          <a:srcRect/>
          <a:stretch>
            <a:fillRect/>
          </a:stretch>
        </p:blipFill>
        <p:spPr bwMode="auto">
          <a:xfrm>
            <a:off x="4572000" y="3200400"/>
            <a:ext cx="4572000" cy="33528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1200" y="228600"/>
            <a:ext cx="2329870" cy="923330"/>
          </a:xfrm>
          <a:prstGeom prst="rect">
            <a:avLst/>
          </a:prstGeom>
          <a:noFill/>
          <a:ln>
            <a:solidFill>
              <a:srgbClr val="FFFF00"/>
            </a:solid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FF00"/>
                </a:solidFill>
                <a:effectLst/>
              </a:rPr>
              <a:t>AT RISK</a:t>
            </a:r>
            <a:endParaRPr lang="en-US" sz="5400" b="1" cap="none" spc="0" dirty="0">
              <a:ln w="50800"/>
              <a:solidFill>
                <a:srgbClr val="FFFF00"/>
              </a:solidFill>
              <a:effectLst/>
            </a:endParaRPr>
          </a:p>
        </p:txBody>
      </p:sp>
      <p:sp>
        <p:nvSpPr>
          <p:cNvPr id="4" name="TextBox 3"/>
          <p:cNvSpPr txBox="1"/>
          <p:nvPr/>
        </p:nvSpPr>
        <p:spPr>
          <a:xfrm>
            <a:off x="5029200" y="1447800"/>
            <a:ext cx="3810000" cy="2554545"/>
          </a:xfrm>
          <a:prstGeom prst="rect">
            <a:avLst/>
          </a:prstGeom>
          <a:noFill/>
          <a:ln>
            <a:solidFill>
              <a:srgbClr val="FFFF00"/>
            </a:solidFill>
          </a:ln>
        </p:spPr>
        <p:txBody>
          <a:bodyPr wrap="square" rtlCol="0">
            <a:spAutoFit/>
          </a:bodyPr>
          <a:lstStyle/>
          <a:p>
            <a:pPr algn="ctr"/>
            <a:r>
              <a:rPr lang="en-US" sz="3200" dirty="0" smtClean="0">
                <a:solidFill>
                  <a:srgbClr val="FFFF00"/>
                </a:solidFill>
              </a:rPr>
              <a:t>Athletes remain one of the most at risk populations within the general population.  </a:t>
            </a:r>
            <a:endParaRPr lang="en-US" sz="3200" dirty="0">
              <a:solidFill>
                <a:srgbClr val="FFFF00"/>
              </a:solidFill>
            </a:endParaRPr>
          </a:p>
        </p:txBody>
      </p:sp>
      <p:sp>
        <p:nvSpPr>
          <p:cNvPr id="5" name="TextBox 4"/>
          <p:cNvSpPr txBox="1"/>
          <p:nvPr/>
        </p:nvSpPr>
        <p:spPr>
          <a:xfrm>
            <a:off x="5029200" y="5638800"/>
            <a:ext cx="3810000" cy="923330"/>
          </a:xfrm>
          <a:prstGeom prst="rect">
            <a:avLst/>
          </a:prstGeom>
          <a:noFill/>
          <a:ln>
            <a:solidFill>
              <a:srgbClr val="FFFF00"/>
            </a:solidFill>
          </a:ln>
        </p:spPr>
        <p:txBody>
          <a:bodyPr wrap="square" rtlCol="0">
            <a:spAutoFit/>
          </a:bodyPr>
          <a:lstStyle/>
          <a:p>
            <a:pPr algn="ctr"/>
            <a:r>
              <a:rPr lang="en-US" dirty="0" smtClean="0">
                <a:solidFill>
                  <a:srgbClr val="FFFF00"/>
                </a:solidFill>
              </a:rPr>
              <a:t>Being an athlete is an opportunity to experience a special part of life.  </a:t>
            </a:r>
          </a:p>
          <a:p>
            <a:pPr algn="ctr"/>
            <a:r>
              <a:rPr lang="en-US" dirty="0" smtClean="0">
                <a:solidFill>
                  <a:srgbClr val="FFFF00"/>
                </a:solidFill>
              </a:rPr>
              <a:t>It is a privilege.</a:t>
            </a:r>
          </a:p>
        </p:txBody>
      </p:sp>
      <p:sp>
        <p:nvSpPr>
          <p:cNvPr id="6" name="Rectangle 5"/>
          <p:cNvSpPr/>
          <p:nvPr/>
        </p:nvSpPr>
        <p:spPr>
          <a:xfrm>
            <a:off x="5410200" y="4419600"/>
            <a:ext cx="3120854" cy="923330"/>
          </a:xfrm>
          <a:prstGeom prst="rect">
            <a:avLst/>
          </a:prstGeom>
          <a:noFill/>
          <a:ln>
            <a:solidFill>
              <a:srgbClr val="FFFF00"/>
            </a:solid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FF00"/>
                </a:solidFill>
                <a:effectLst/>
              </a:rPr>
              <a:t>PRIVILEGE</a:t>
            </a:r>
            <a:endParaRPr lang="en-US" sz="5400" b="1" cap="none" spc="0" dirty="0">
              <a:ln w="50800"/>
              <a:solidFill>
                <a:srgbClr val="FFFF00"/>
              </a:solidFill>
              <a:effectLst/>
            </a:endParaRPr>
          </a:p>
        </p:txBody>
      </p:sp>
      <p:pic>
        <p:nvPicPr>
          <p:cNvPr id="1028" name="Picture 4"/>
          <p:cNvPicPr>
            <a:picLocks noChangeAspect="1" noChangeArrowheads="1"/>
          </p:cNvPicPr>
          <p:nvPr/>
        </p:nvPicPr>
        <p:blipFill>
          <a:blip r:embed="rId3" cstate="print"/>
          <a:srcRect/>
          <a:stretch>
            <a:fillRect/>
          </a:stretch>
        </p:blipFill>
        <p:spPr bwMode="auto">
          <a:xfrm>
            <a:off x="1" y="4648200"/>
            <a:ext cx="2209799" cy="2209800"/>
          </a:xfrm>
          <a:prstGeom prst="rect">
            <a:avLst/>
          </a:prstGeom>
          <a:noFill/>
          <a:ln w="9525">
            <a:noFill/>
            <a:miter lim="800000"/>
            <a:headEnd/>
            <a:tailEnd/>
          </a:ln>
          <a:effectLst/>
        </p:spPr>
      </p:pic>
      <p:pic>
        <p:nvPicPr>
          <p:cNvPr id="1029" name="Picture 5" descr="\\MITCHELL2011\TeacherFiles\lawkar\2013-2014\golf football cheer\golf team.jpg"/>
          <p:cNvPicPr>
            <a:picLocks noChangeAspect="1" noChangeArrowheads="1"/>
          </p:cNvPicPr>
          <p:nvPr/>
        </p:nvPicPr>
        <p:blipFill>
          <a:blip r:embed="rId4" cstate="print"/>
          <a:srcRect/>
          <a:stretch>
            <a:fillRect/>
          </a:stretch>
        </p:blipFill>
        <p:spPr bwMode="auto">
          <a:xfrm>
            <a:off x="0" y="0"/>
            <a:ext cx="3429000" cy="2286000"/>
          </a:xfrm>
          <a:prstGeom prst="rect">
            <a:avLst/>
          </a:prstGeom>
          <a:noFill/>
        </p:spPr>
      </p:pic>
      <p:pic>
        <p:nvPicPr>
          <p:cNvPr id="1030" name="Picture 6" descr="\\MITCHELL2011\TeacherFiles\lawkar\2013-2014\golf football cheer\football, cheerleaders, checks 043.JPG"/>
          <p:cNvPicPr>
            <a:picLocks noChangeAspect="1" noChangeArrowheads="1"/>
          </p:cNvPicPr>
          <p:nvPr/>
        </p:nvPicPr>
        <p:blipFill>
          <a:blip r:embed="rId5" cstate="print"/>
          <a:srcRect/>
          <a:stretch>
            <a:fillRect/>
          </a:stretch>
        </p:blipFill>
        <p:spPr bwMode="auto">
          <a:xfrm>
            <a:off x="1485900" y="2286000"/>
            <a:ext cx="3467100" cy="2311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dirty="0" smtClean="0"/>
          </a:p>
        </p:txBody>
      </p:sp>
      <p:sp>
        <p:nvSpPr>
          <p:cNvPr id="68611" name="Rectangle 3"/>
          <p:cNvSpPr>
            <a:spLocks noGrp="1" noChangeArrowheads="1"/>
          </p:cNvSpPr>
          <p:nvPr>
            <p:ph type="body" idx="1"/>
          </p:nvPr>
        </p:nvSpPr>
        <p:spPr/>
        <p:txBody>
          <a:bodyPr/>
          <a:lstStyle/>
          <a:p>
            <a:pPr eaLnBrk="1" hangingPunct="1"/>
            <a:endParaRPr lang="en-US" dirty="0" smtClean="0"/>
          </a:p>
        </p:txBody>
      </p:sp>
      <p:pic>
        <p:nvPicPr>
          <p:cNvPr id="68612" name="Picture 4" descr="POU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8613" name="Rectangle 5"/>
          <p:cNvSpPr>
            <a:spLocks noChangeArrowheads="1"/>
          </p:cNvSpPr>
          <p:nvPr/>
        </p:nvSpPr>
        <p:spPr bwMode="auto">
          <a:xfrm>
            <a:off x="4191000" y="3276600"/>
            <a:ext cx="4495800" cy="2677656"/>
          </a:xfrm>
          <a:prstGeom prst="rect">
            <a:avLst/>
          </a:prstGeom>
          <a:solidFill>
            <a:schemeClr val="bg1"/>
          </a:solidFill>
          <a:ln w="9525">
            <a:noFill/>
            <a:miter lim="800000"/>
            <a:headEnd/>
            <a:tailEnd/>
          </a:ln>
        </p:spPr>
        <p:txBody>
          <a:bodyPr wrap="square" anchor="ctr">
            <a:spAutoFit/>
          </a:bodyPr>
          <a:lstStyle/>
          <a:p>
            <a:pPr algn="ctr"/>
            <a:r>
              <a:rPr lang="en-US" sz="2400" b="1" dirty="0">
                <a:solidFill>
                  <a:srgbClr val="FFFF00"/>
                </a:solidFill>
              </a:rPr>
              <a:t>The average age when youth first try alcohol is </a:t>
            </a:r>
            <a:r>
              <a:rPr lang="en-US" sz="2400" b="1" dirty="0" smtClean="0">
                <a:solidFill>
                  <a:srgbClr val="FFFF00"/>
                </a:solidFill>
              </a:rPr>
              <a:t>around 12 </a:t>
            </a:r>
            <a:r>
              <a:rPr lang="en-US" sz="2400" b="1" dirty="0">
                <a:solidFill>
                  <a:srgbClr val="FFFF00"/>
                </a:solidFill>
              </a:rPr>
              <a:t>years for boys and </a:t>
            </a:r>
            <a:r>
              <a:rPr lang="en-US" sz="2400" b="1" dirty="0" smtClean="0">
                <a:solidFill>
                  <a:srgbClr val="FFFF00"/>
                </a:solidFill>
              </a:rPr>
              <a:t>13 </a:t>
            </a:r>
            <a:r>
              <a:rPr lang="en-US" sz="2400" b="1" dirty="0">
                <a:solidFill>
                  <a:srgbClr val="FFFF00"/>
                </a:solidFill>
              </a:rPr>
              <a:t>years for girls. </a:t>
            </a:r>
            <a:endParaRPr lang="en-US" sz="2400" b="1" dirty="0" smtClean="0">
              <a:solidFill>
                <a:srgbClr val="FFFF00"/>
              </a:solidFill>
            </a:endParaRPr>
          </a:p>
          <a:p>
            <a:pPr algn="ctr"/>
            <a:endParaRPr lang="en-US" sz="2400" b="1" dirty="0">
              <a:solidFill>
                <a:srgbClr val="FFFF00"/>
              </a:solidFill>
            </a:endParaRPr>
          </a:p>
          <a:p>
            <a:pPr algn="ctr"/>
            <a:r>
              <a:rPr lang="en-US" sz="2400" b="1" dirty="0">
                <a:solidFill>
                  <a:srgbClr val="FFFF00"/>
                </a:solidFill>
              </a:rPr>
              <a:t> The average age at which Americans begin drinking regularly is </a:t>
            </a:r>
            <a:r>
              <a:rPr lang="en-US" sz="2400" b="1" dirty="0" smtClean="0">
                <a:solidFill>
                  <a:srgbClr val="FFFF00"/>
                </a:solidFill>
              </a:rPr>
              <a:t>around 16 </a:t>
            </a:r>
            <a:r>
              <a:rPr lang="en-US" sz="2400" b="1" dirty="0">
                <a:solidFill>
                  <a:srgbClr val="FFFF00"/>
                </a:solidFill>
              </a:rPr>
              <a:t>years old.</a:t>
            </a:r>
          </a:p>
        </p:txBody>
      </p:sp>
      <p:sp>
        <p:nvSpPr>
          <p:cNvPr id="68614" name="WordArt 6"/>
          <p:cNvSpPr>
            <a:spLocks noChangeArrowheads="1" noChangeShapeType="1" noTextEdit="1"/>
          </p:cNvSpPr>
          <p:nvPr/>
        </p:nvSpPr>
        <p:spPr bwMode="auto">
          <a:xfrm>
            <a:off x="533400" y="457200"/>
            <a:ext cx="3962400" cy="914400"/>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FF3300"/>
                </a:solidFill>
                <a:latin typeface="Arial Black"/>
              </a:rPr>
              <a:t>ONSET</a:t>
            </a:r>
          </a:p>
        </p:txBody>
      </p:sp>
    </p:spTree>
    <p:extLst>
      <p:ext uri="{BB962C8B-B14F-4D97-AF65-F5344CB8AC3E}">
        <p14:creationId xmlns:p14="http://schemas.microsoft.com/office/powerpoint/2010/main" val="19013363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TotalTime>
  <Words>658</Words>
  <Application>Microsoft Office PowerPoint</Application>
  <PresentationFormat>On-screen Show (4:3)</PresentationFormat>
  <Paragraphs>188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Bookman Old Style</vt:lpstr>
      <vt:lpstr>Calibri</vt:lpstr>
      <vt:lpstr>Monotype Sorts</vt:lpstr>
      <vt:lpstr>Tahoma</vt:lpstr>
      <vt:lpstr>Trebuchet MS</vt:lpstr>
      <vt:lpstr>Office Theme</vt:lpstr>
      <vt:lpstr>PowerPoint Presentation</vt:lpstr>
      <vt:lpstr>Educational Goals of Activities</vt:lpstr>
      <vt:lpstr>CHARACTER</vt:lpstr>
      <vt:lpstr>CIVILITY</vt:lpstr>
      <vt:lpstr>COMPETENCE</vt:lpstr>
      <vt:lpstr>CITIZENSHIP</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Up Speed  0-10 YDS.  &lt; 8%</vt:lpstr>
      <vt:lpstr>Acceleration  0-20 YDS.  &lt; 6% </vt:lpstr>
      <vt:lpstr>Agility Reaction &lt; 8%</vt:lpstr>
      <vt:lpstr>PowerPoint Presentation</vt:lpstr>
      <vt:lpstr>PowerPoint Presentation</vt:lpstr>
      <vt:lpstr>PowerPoint Presentation</vt:lpstr>
      <vt:lpstr>PowerPoint Presentation</vt:lpstr>
      <vt:lpstr>PowerPoint Presentation</vt:lpstr>
      <vt:lpstr>Today’s Pot</vt:lpstr>
      <vt:lpstr>How long does it stay in your system?</vt:lpstr>
      <vt:lpstr>PowerPoint Presentation</vt:lpstr>
      <vt:lpstr>PowerPoint Presentation</vt:lpstr>
      <vt:lpstr>PowerPoint Presentation</vt:lpstr>
      <vt:lpstr>Training Tips</vt:lpstr>
      <vt:lpstr>PowerPoint Presentation</vt:lpstr>
      <vt:lpstr>POST TRAINING  NUTRITIONAL RECOVERY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 peters</dc:creator>
  <cp:lastModifiedBy>Whitney Abbott</cp:lastModifiedBy>
  <cp:revision>104</cp:revision>
  <dcterms:created xsi:type="dcterms:W3CDTF">2011-06-14T23:28:07Z</dcterms:created>
  <dcterms:modified xsi:type="dcterms:W3CDTF">2016-10-07T19:34:14Z</dcterms:modified>
</cp:coreProperties>
</file>